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sldIdLst>
    <p:sldId id="266" r:id="rId2"/>
    <p:sldId id="257" r:id="rId3"/>
    <p:sldId id="298" r:id="rId4"/>
    <p:sldId id="258" r:id="rId5"/>
    <p:sldId id="294" r:id="rId6"/>
    <p:sldId id="295" r:id="rId7"/>
    <p:sldId id="299" r:id="rId8"/>
    <p:sldId id="277" r:id="rId9"/>
    <p:sldId id="278" r:id="rId10"/>
    <p:sldId id="259" r:id="rId11"/>
    <p:sldId id="300" r:id="rId12"/>
    <p:sldId id="290" r:id="rId13"/>
    <p:sldId id="260" r:id="rId14"/>
    <p:sldId id="297" r:id="rId15"/>
    <p:sldId id="262" r:id="rId16"/>
    <p:sldId id="263" r:id="rId17"/>
    <p:sldId id="264" r:id="rId18"/>
    <p:sldId id="284" r:id="rId19"/>
    <p:sldId id="282" r:id="rId20"/>
    <p:sldId id="283" r:id="rId21"/>
    <p:sldId id="265" r:id="rId22"/>
    <p:sldId id="291" r:id="rId23"/>
    <p:sldId id="285" r:id="rId24"/>
    <p:sldId id="267" r:id="rId25"/>
    <p:sldId id="273" r:id="rId26"/>
    <p:sldId id="276" r:id="rId27"/>
    <p:sldId id="268" r:id="rId28"/>
    <p:sldId id="269" r:id="rId29"/>
    <p:sldId id="296" r:id="rId30"/>
    <p:sldId id="270" r:id="rId31"/>
    <p:sldId id="272" r:id="rId32"/>
    <p:sldId id="286" r:id="rId33"/>
    <p:sldId id="281" r:id="rId34"/>
    <p:sldId id="288" r:id="rId35"/>
    <p:sldId id="301" r:id="rId36"/>
    <p:sldId id="293" r:id="rId37"/>
    <p:sldId id="289" r:id="rId38"/>
    <p:sldId id="292" r:id="rId39"/>
    <p:sldId id="274" r:id="rId40"/>
    <p:sldId id="280" r:id="rId41"/>
    <p:sldId id="27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99"/>
  </p:normalViewPr>
  <p:slideViewPr>
    <p:cSldViewPr snapToGrid="0" snapToObjects="1">
      <p:cViewPr varScale="1">
        <p:scale>
          <a:sx n="114" d="100"/>
          <a:sy n="114" d="100"/>
        </p:scale>
        <p:origin x="1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E2CD8597-9A9A-C446-B7D2-0F6CFDBB6A2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35145212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2CD8597-9A9A-C446-B7D2-0F6CFDBB6A2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284691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2CD8597-9A9A-C446-B7D2-0F6CFDBB6A2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4242794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2CD8597-9A9A-C446-B7D2-0F6CFDBB6A2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332115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7" name="Date Placeholder 6"/>
          <p:cNvSpPr>
            <a:spLocks noGrp="1"/>
          </p:cNvSpPr>
          <p:nvPr>
            <p:ph type="dt" sz="half" idx="10"/>
          </p:nvPr>
        </p:nvSpPr>
        <p:spPr/>
        <p:txBody>
          <a:bodyPr/>
          <a:lstStyle/>
          <a:p>
            <a:fld id="{E2CD8597-9A9A-C446-B7D2-0F6CFDBB6A2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37155159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0"/>
          </p:nvPr>
        </p:nvSpPr>
        <p:spPr/>
        <p:txBody>
          <a:bodyPr/>
          <a:lstStyle/>
          <a:p>
            <a:fld id="{E2CD8597-9A9A-C446-B7D2-0F6CFDBB6A26}" type="datetimeFigureOut">
              <a:rPr lang="en-US" smtClean="0"/>
              <a:t>12/20/2018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255097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7" name="Date Placeholder 6"/>
          <p:cNvSpPr>
            <a:spLocks noGrp="1"/>
          </p:cNvSpPr>
          <p:nvPr>
            <p:ph type="dt" sz="half" idx="10"/>
          </p:nvPr>
        </p:nvSpPr>
        <p:spPr/>
        <p:txBody>
          <a:bodyPr/>
          <a:lstStyle/>
          <a:p>
            <a:fld id="{E2CD8597-9A9A-C446-B7D2-0F6CFDBB6A2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DB5C4A-9BB3-7742-AD76-FF9BA8CE59BF}"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02209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CD8597-9A9A-C446-B7D2-0F6CFDBB6A26}"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364091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CD8597-9A9A-C446-B7D2-0F6CFDBB6A26}"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2898575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9" name="Date Placeholder 8"/>
          <p:cNvSpPr>
            <a:spLocks noGrp="1"/>
          </p:cNvSpPr>
          <p:nvPr>
            <p:ph type="dt" sz="half" idx="10"/>
          </p:nvPr>
        </p:nvSpPr>
        <p:spPr/>
        <p:txBody>
          <a:bodyPr/>
          <a:lstStyle/>
          <a:p>
            <a:fld id="{E2CD8597-9A9A-C446-B7D2-0F6CFDBB6A26}" type="datetimeFigureOut">
              <a:rPr lang="en-US" smtClean="0"/>
              <a:t>12/20/2018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1150783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2CD8597-9A9A-C446-B7D2-0F6CFDBB6A26}" type="datetimeFigureOut">
              <a:rPr lang="en-US" smtClean="0"/>
              <a:t>12/20/2018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96DB5C4A-9BB3-7742-AD76-FF9BA8CE59BF}" type="slidenum">
              <a:rPr lang="en-US" smtClean="0"/>
              <a:t>‹#›</a:t>
            </a:fld>
            <a:endParaRPr lang="en-US"/>
          </a:p>
        </p:txBody>
      </p:sp>
    </p:spTree>
    <p:extLst>
      <p:ext uri="{BB962C8B-B14F-4D97-AF65-F5344CB8AC3E}">
        <p14:creationId xmlns:p14="http://schemas.microsoft.com/office/powerpoint/2010/main" val="291017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2CD8597-9A9A-C446-B7D2-0F6CFDBB6A26}" type="datetimeFigureOut">
              <a:rPr lang="en-US" smtClean="0"/>
              <a:t>12/20/2018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6DB5C4A-9BB3-7742-AD76-FF9BA8CE59BF}" type="slidenum">
              <a:rPr lang="en-US" smtClean="0"/>
              <a:t>‹#›</a:t>
            </a:fld>
            <a:endParaRPr lang="en-US"/>
          </a:p>
        </p:txBody>
      </p:sp>
    </p:spTree>
    <p:extLst>
      <p:ext uri="{BB962C8B-B14F-4D97-AF65-F5344CB8AC3E}">
        <p14:creationId xmlns:p14="http://schemas.microsoft.com/office/powerpoint/2010/main" val="413225067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9D77-BF2E-E440-90DA-030D8C01BEDC}"/>
              </a:ext>
            </a:extLst>
          </p:cNvPr>
          <p:cNvSpPr>
            <a:spLocks noGrp="1"/>
          </p:cNvSpPr>
          <p:nvPr>
            <p:ph type="title"/>
          </p:nvPr>
        </p:nvSpPr>
        <p:spPr>
          <a:xfrm>
            <a:off x="1752600" y="1456747"/>
            <a:ext cx="8686800" cy="1772793"/>
          </a:xfrm>
          <a:solidFill>
            <a:srgbClr val="FFFFFF"/>
          </a:solidFill>
          <a:ln>
            <a:solidFill>
              <a:srgbClr val="404040"/>
            </a:solidFill>
          </a:ln>
        </p:spPr>
        <p:txBody>
          <a:bodyPr vert="horz" wrap="square" lIns="182880" tIns="182880" rIns="182880" bIns="182880" rtlCol="0" anchor="ctr">
            <a:normAutofit fontScale="90000"/>
          </a:bodyPr>
          <a:lstStyle/>
          <a:p>
            <a:r>
              <a:rPr lang="en-US" sz="4800" kern="1200" cap="all" spc="200" baseline="0" dirty="0">
                <a:solidFill>
                  <a:srgbClr val="262626"/>
                </a:solidFill>
                <a:latin typeface="+mj-lt"/>
                <a:ea typeface="+mj-ea"/>
                <a:cs typeface="+mj-cs"/>
              </a:rPr>
              <a:t>Gift </a:t>
            </a:r>
            <a:r>
              <a:rPr lang="en-US" sz="4800" dirty="0"/>
              <a:t>Box</a:t>
            </a:r>
            <a:br>
              <a:rPr lang="en-US" sz="4800" dirty="0"/>
            </a:br>
            <a:r>
              <a:rPr lang="en-US" sz="3100" dirty="0"/>
              <a:t>An Exploration of Augmented Reality</a:t>
            </a:r>
            <a:endParaRPr lang="en-US" sz="4800" kern="1200" cap="all" spc="200" baseline="0" dirty="0">
              <a:solidFill>
                <a:srgbClr val="262626"/>
              </a:solidFill>
              <a:latin typeface="+mj-lt"/>
              <a:ea typeface="+mj-ea"/>
              <a:cs typeface="+mj-cs"/>
            </a:endParaRPr>
          </a:p>
        </p:txBody>
      </p:sp>
      <p:sp>
        <p:nvSpPr>
          <p:cNvPr id="3" name="TextBox 2">
            <a:extLst>
              <a:ext uri="{FF2B5EF4-FFF2-40B4-BE49-F238E27FC236}">
                <a16:creationId xmlns:a16="http://schemas.microsoft.com/office/drawing/2014/main" id="{FA263C19-60CC-E94F-9131-1C32244ED63B}"/>
              </a:ext>
            </a:extLst>
          </p:cNvPr>
          <p:cNvSpPr txBox="1"/>
          <p:nvPr/>
        </p:nvSpPr>
        <p:spPr>
          <a:xfrm>
            <a:off x="7600949" y="3971925"/>
            <a:ext cx="3128963" cy="830997"/>
          </a:xfrm>
          <a:prstGeom prst="rect">
            <a:avLst/>
          </a:prstGeom>
          <a:noFill/>
        </p:spPr>
        <p:txBody>
          <a:bodyPr wrap="square" rtlCol="0">
            <a:spAutoFit/>
          </a:bodyPr>
          <a:lstStyle/>
          <a:p>
            <a:r>
              <a:rPr lang="en-US" sz="2400" dirty="0">
                <a:latin typeface="+mj-lt"/>
                <a:cs typeface="Times New Roman" panose="02020603050405020304" pitchFamily="18" charset="0"/>
              </a:rPr>
              <a:t>Student: Siyan Ding</a:t>
            </a:r>
          </a:p>
          <a:p>
            <a:r>
              <a:rPr lang="en-US" sz="2400" dirty="0">
                <a:latin typeface="+mj-lt"/>
                <a:cs typeface="Times New Roman" panose="02020603050405020304" pitchFamily="18" charset="0"/>
              </a:rPr>
              <a:t>Professor: Kenny Hunt</a:t>
            </a:r>
          </a:p>
        </p:txBody>
      </p:sp>
    </p:spTree>
    <p:extLst>
      <p:ext uri="{BB962C8B-B14F-4D97-AF65-F5344CB8AC3E}">
        <p14:creationId xmlns:p14="http://schemas.microsoft.com/office/powerpoint/2010/main" val="1588839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2435-E9A2-D24E-B39A-C1A83E37D9E3}"/>
              </a:ext>
            </a:extLst>
          </p:cNvPr>
          <p:cNvSpPr>
            <a:spLocks noGrp="1"/>
          </p:cNvSpPr>
          <p:nvPr>
            <p:ph type="title"/>
          </p:nvPr>
        </p:nvSpPr>
        <p:spPr>
          <a:xfrm>
            <a:off x="804672" y="572806"/>
            <a:ext cx="3066937" cy="1188720"/>
          </a:xfrm>
        </p:spPr>
        <p:txBody>
          <a:bodyPr vert="horz" lIns="182880" tIns="182880" rIns="182880" bIns="182880" rtlCol="0" anchor="ctr">
            <a:normAutofit/>
          </a:bodyPr>
          <a:lstStyle/>
          <a:p>
            <a:r>
              <a:rPr lang="en-US" dirty="0"/>
              <a:t>Life Cycle Model </a:t>
            </a:r>
          </a:p>
        </p:txBody>
      </p:sp>
      <p:pic>
        <p:nvPicPr>
          <p:cNvPr id="4" name="Content Placeholder 3">
            <a:extLst>
              <a:ext uri="{FF2B5EF4-FFF2-40B4-BE49-F238E27FC236}">
                <a16:creationId xmlns:a16="http://schemas.microsoft.com/office/drawing/2014/main" id="{20DB722B-6B14-FD44-A4C0-B219C25E0764}"/>
              </a:ext>
            </a:extLst>
          </p:cNvPr>
          <p:cNvPicPr>
            <a:picLocks noGrp="1" noChangeAspect="1"/>
          </p:cNvPicPr>
          <p:nvPr>
            <p:ph idx="1"/>
          </p:nvPr>
        </p:nvPicPr>
        <p:blipFill>
          <a:blip r:embed="rId2"/>
          <a:stretch>
            <a:fillRect/>
          </a:stretch>
        </p:blipFill>
        <p:spPr>
          <a:xfrm>
            <a:off x="4978933" y="1626878"/>
            <a:ext cx="6890577" cy="4026773"/>
          </a:xfrm>
          <a:prstGeom prst="rect">
            <a:avLst/>
          </a:prstGeom>
        </p:spPr>
      </p:pic>
      <p:sp>
        <p:nvSpPr>
          <p:cNvPr id="3" name="文本框 2">
            <a:extLst>
              <a:ext uri="{FF2B5EF4-FFF2-40B4-BE49-F238E27FC236}">
                <a16:creationId xmlns:a16="http://schemas.microsoft.com/office/drawing/2014/main" id="{28860F2A-9B31-4980-A8C9-9D380AA8360C}"/>
              </a:ext>
            </a:extLst>
          </p:cNvPr>
          <p:cNvSpPr txBox="1"/>
          <p:nvPr/>
        </p:nvSpPr>
        <p:spPr>
          <a:xfrm>
            <a:off x="803243" y="2258420"/>
            <a:ext cx="3841327" cy="4026774"/>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Consistency between requirements is checked in each iteration</a:t>
            </a:r>
          </a:p>
          <a:p>
            <a:pPr indent="-228600" defTabSz="914400">
              <a:lnSpc>
                <a:spcPct val="90000"/>
              </a:lnSpc>
              <a:spcBef>
                <a:spcPts val="1000"/>
              </a:spcBef>
              <a:buClr>
                <a:schemeClr val="accent2"/>
              </a:buClr>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Developers ensure that the product is partially ready with selected requirements</a:t>
            </a:r>
          </a:p>
          <a:p>
            <a:pPr indent="-228600" defTabSz="914400">
              <a:lnSpc>
                <a:spcPct val="90000"/>
              </a:lnSpc>
              <a:spcBef>
                <a:spcPts val="1000"/>
              </a:spcBef>
              <a:buClr>
                <a:schemeClr val="accent2"/>
              </a:buClr>
              <a:buFont typeface="Arial" panose="020B0604020202020204" pitchFamily="34" charset="0"/>
              <a:buChar char="•"/>
            </a:pPr>
            <a:r>
              <a:rPr lang="en-US" alt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Customers provide feedback with each increment</a:t>
            </a:r>
          </a:p>
          <a:p>
            <a:pPr indent="-228600" defTabSz="914400">
              <a:lnSpc>
                <a:spcPct val="90000"/>
              </a:lnSpc>
              <a:spcBef>
                <a:spcPts val="1000"/>
              </a:spcBef>
              <a:buClr>
                <a:schemeClr val="accent2"/>
              </a:buClr>
              <a:buFont typeface="Arial" panose="020B0604020202020204" pitchFamily="34" charset="0"/>
              <a:buChar char="•"/>
            </a:pPr>
            <a:endParaRPr lang="en-US" altLang="en-US" dirty="0">
              <a:solidFill>
                <a:schemeClr val="tx1">
                  <a:lumMod val="85000"/>
                  <a:lumOff val="15000"/>
                </a:schemeClr>
              </a:solidFill>
            </a:endParaRPr>
          </a:p>
        </p:txBody>
      </p:sp>
    </p:spTree>
    <p:extLst>
      <p:ext uri="{BB962C8B-B14F-4D97-AF65-F5344CB8AC3E}">
        <p14:creationId xmlns:p14="http://schemas.microsoft.com/office/powerpoint/2010/main" val="167129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AEFC-64C6-0645-93E6-23D087735C06}"/>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altLang="zh-CN" sz="5400" dirty="0">
                <a:cs typeface="Times New Roman" panose="02020603050405020304" pitchFamily="18" charset="0"/>
              </a:rPr>
              <a:t>Design</a:t>
            </a:r>
            <a:endParaRPr lang="en-US" sz="5000" dirty="0">
              <a:cs typeface="Times New Roman" panose="02020603050405020304" pitchFamily="18" charset="0"/>
            </a:endParaRPr>
          </a:p>
        </p:txBody>
      </p:sp>
    </p:spTree>
    <p:extLst>
      <p:ext uri="{BB962C8B-B14F-4D97-AF65-F5344CB8AC3E}">
        <p14:creationId xmlns:p14="http://schemas.microsoft.com/office/powerpoint/2010/main" val="36460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863B-F746-974A-B8E8-2965DD7A2D30}"/>
              </a:ext>
            </a:extLst>
          </p:cNvPr>
          <p:cNvSpPr>
            <a:spLocks noGrp="1"/>
          </p:cNvSpPr>
          <p:nvPr>
            <p:ph type="title"/>
          </p:nvPr>
        </p:nvSpPr>
        <p:spPr/>
        <p:txBody>
          <a:bodyPr/>
          <a:lstStyle/>
          <a:p>
            <a:r>
              <a:rPr lang="en-US" dirty="0"/>
              <a:t>System structure</a:t>
            </a:r>
          </a:p>
        </p:txBody>
      </p:sp>
      <p:pic>
        <p:nvPicPr>
          <p:cNvPr id="4" name="Content Placeholder 3">
            <a:extLst>
              <a:ext uri="{FF2B5EF4-FFF2-40B4-BE49-F238E27FC236}">
                <a16:creationId xmlns:a16="http://schemas.microsoft.com/office/drawing/2014/main" id="{495E9AEC-2B11-F847-9C5F-AC6A921B2078}"/>
              </a:ext>
            </a:extLst>
          </p:cNvPr>
          <p:cNvPicPr>
            <a:picLocks noGrp="1" noChangeAspect="1"/>
          </p:cNvPicPr>
          <p:nvPr>
            <p:ph idx="1"/>
          </p:nvPr>
        </p:nvPicPr>
        <p:blipFill>
          <a:blip r:embed="rId2"/>
          <a:stretch>
            <a:fillRect/>
          </a:stretch>
        </p:blipFill>
        <p:spPr>
          <a:xfrm>
            <a:off x="3933877" y="2638425"/>
            <a:ext cx="4324246" cy="3101975"/>
          </a:xfrm>
          <a:prstGeom prst="rect">
            <a:avLst/>
          </a:prstGeom>
        </p:spPr>
      </p:pic>
    </p:spTree>
    <p:extLst>
      <p:ext uri="{BB962C8B-B14F-4D97-AF65-F5344CB8AC3E}">
        <p14:creationId xmlns:p14="http://schemas.microsoft.com/office/powerpoint/2010/main" val="188503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863B-F746-974A-B8E8-2965DD7A2D30}"/>
              </a:ext>
            </a:extLst>
          </p:cNvPr>
          <p:cNvSpPr>
            <a:spLocks noGrp="1"/>
          </p:cNvSpPr>
          <p:nvPr>
            <p:ph type="title"/>
          </p:nvPr>
        </p:nvSpPr>
        <p:spPr/>
        <p:txBody>
          <a:bodyPr/>
          <a:lstStyle/>
          <a:p>
            <a:r>
              <a:rPr lang="en-US" dirty="0"/>
              <a:t>Database Design </a:t>
            </a:r>
          </a:p>
        </p:txBody>
      </p:sp>
      <p:pic>
        <p:nvPicPr>
          <p:cNvPr id="4" name="Content Placeholder 3">
            <a:extLst>
              <a:ext uri="{FF2B5EF4-FFF2-40B4-BE49-F238E27FC236}">
                <a16:creationId xmlns:a16="http://schemas.microsoft.com/office/drawing/2014/main" id="{495E9AEC-2B11-F847-9C5F-AC6A921B2078}"/>
              </a:ext>
            </a:extLst>
          </p:cNvPr>
          <p:cNvPicPr>
            <a:picLocks noGrp="1" noChangeAspect="1"/>
          </p:cNvPicPr>
          <p:nvPr>
            <p:ph idx="1"/>
          </p:nvPr>
        </p:nvPicPr>
        <p:blipFill>
          <a:blip r:embed="rId2"/>
          <a:stretch>
            <a:fillRect/>
          </a:stretch>
        </p:blipFill>
        <p:spPr>
          <a:xfrm>
            <a:off x="2230438" y="3198741"/>
            <a:ext cx="7731125" cy="1981343"/>
          </a:xfrm>
          <a:prstGeom prst="rect">
            <a:avLst/>
          </a:prstGeom>
        </p:spPr>
      </p:pic>
      <p:sp>
        <p:nvSpPr>
          <p:cNvPr id="5" name="TextBox 4">
            <a:extLst>
              <a:ext uri="{FF2B5EF4-FFF2-40B4-BE49-F238E27FC236}">
                <a16:creationId xmlns:a16="http://schemas.microsoft.com/office/drawing/2014/main" id="{EB100D3F-A75D-4C48-9618-52C4F02CC15E}"/>
              </a:ext>
            </a:extLst>
          </p:cNvPr>
          <p:cNvSpPr txBox="1"/>
          <p:nvPr/>
        </p:nvSpPr>
        <p:spPr>
          <a:xfrm>
            <a:off x="830368" y="4804756"/>
            <a:ext cx="1053126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The entity relationship (ER) diagram for the whole project</a:t>
            </a:r>
          </a:p>
        </p:txBody>
      </p:sp>
    </p:spTree>
    <p:extLst>
      <p:ext uri="{BB962C8B-B14F-4D97-AF65-F5344CB8AC3E}">
        <p14:creationId xmlns:p14="http://schemas.microsoft.com/office/powerpoint/2010/main" val="95816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90BE1F-DC02-4DFA-B392-129815A2E437}"/>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UI Design</a:t>
            </a:r>
          </a:p>
        </p:txBody>
      </p:sp>
      <p:pic>
        <p:nvPicPr>
          <p:cNvPr id="8" name="Content Placeholder 3">
            <a:extLst>
              <a:ext uri="{FF2B5EF4-FFF2-40B4-BE49-F238E27FC236}">
                <a16:creationId xmlns:a16="http://schemas.microsoft.com/office/drawing/2014/main" id="{8746A34E-8DCC-4AB8-BAE8-CC9DC2E33B2C}"/>
              </a:ext>
            </a:extLst>
          </p:cNvPr>
          <p:cNvPicPr>
            <a:picLocks noChangeAspect="1"/>
          </p:cNvPicPr>
          <p:nvPr/>
        </p:nvPicPr>
        <p:blipFill>
          <a:blip r:embed="rId2"/>
          <a:stretch>
            <a:fillRect/>
          </a:stretch>
        </p:blipFill>
        <p:spPr>
          <a:xfrm>
            <a:off x="6029076" y="353102"/>
            <a:ext cx="3223874" cy="5731332"/>
          </a:xfrm>
          <a:prstGeom prst="rect">
            <a:avLst/>
          </a:prstGeom>
        </p:spPr>
      </p:pic>
      <p:sp>
        <p:nvSpPr>
          <p:cNvPr id="10" name="TextBox 4">
            <a:extLst>
              <a:ext uri="{FF2B5EF4-FFF2-40B4-BE49-F238E27FC236}">
                <a16:creationId xmlns:a16="http://schemas.microsoft.com/office/drawing/2014/main" id="{355ADF5D-348C-45AF-BC91-11EC3654DEE1}"/>
              </a:ext>
            </a:extLst>
          </p:cNvPr>
          <p:cNvSpPr txBox="1"/>
          <p:nvPr/>
        </p:nvSpPr>
        <p:spPr>
          <a:xfrm>
            <a:off x="6021912" y="6174138"/>
            <a:ext cx="323820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Sign In Page</a:t>
            </a:r>
          </a:p>
        </p:txBody>
      </p:sp>
    </p:spTree>
    <p:extLst>
      <p:ext uri="{BB962C8B-B14F-4D97-AF65-F5344CB8AC3E}">
        <p14:creationId xmlns:p14="http://schemas.microsoft.com/office/powerpoint/2010/main" val="350504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90BE1F-DC02-4DFA-B392-129815A2E437}"/>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UI Design</a:t>
            </a:r>
          </a:p>
        </p:txBody>
      </p:sp>
      <p:pic>
        <p:nvPicPr>
          <p:cNvPr id="4" name="Content Placeholder 3">
            <a:extLst>
              <a:ext uri="{FF2B5EF4-FFF2-40B4-BE49-F238E27FC236}">
                <a16:creationId xmlns:a16="http://schemas.microsoft.com/office/drawing/2014/main" id="{622AEF5D-9275-A242-802F-7B1C27F93FDA}"/>
              </a:ext>
            </a:extLst>
          </p:cNvPr>
          <p:cNvPicPr>
            <a:picLocks noGrp="1" noChangeAspect="1"/>
          </p:cNvPicPr>
          <p:nvPr>
            <p:ph idx="1"/>
          </p:nvPr>
        </p:nvPicPr>
        <p:blipFill>
          <a:blip r:embed="rId2"/>
          <a:stretch>
            <a:fillRect/>
          </a:stretch>
        </p:blipFill>
        <p:spPr>
          <a:xfrm>
            <a:off x="4384363" y="240062"/>
            <a:ext cx="3304923" cy="5875422"/>
          </a:xfrm>
          <a:prstGeom prst="rect">
            <a:avLst/>
          </a:prstGeom>
        </p:spPr>
      </p:pic>
      <p:pic>
        <p:nvPicPr>
          <p:cNvPr id="5" name="Picture 4">
            <a:extLst>
              <a:ext uri="{FF2B5EF4-FFF2-40B4-BE49-F238E27FC236}">
                <a16:creationId xmlns:a16="http://schemas.microsoft.com/office/drawing/2014/main" id="{D48B16C0-95B9-CE44-8334-EC73C6343CB1}"/>
              </a:ext>
            </a:extLst>
          </p:cNvPr>
          <p:cNvPicPr>
            <a:picLocks noChangeAspect="1"/>
          </p:cNvPicPr>
          <p:nvPr/>
        </p:nvPicPr>
        <p:blipFill>
          <a:blip r:embed="rId3"/>
          <a:stretch>
            <a:fillRect/>
          </a:stretch>
        </p:blipFill>
        <p:spPr>
          <a:xfrm>
            <a:off x="8079021" y="240064"/>
            <a:ext cx="3304923" cy="5875420"/>
          </a:xfrm>
          <a:prstGeom prst="rect">
            <a:avLst/>
          </a:prstGeom>
        </p:spPr>
      </p:pic>
      <p:sp>
        <p:nvSpPr>
          <p:cNvPr id="6" name="TextBox 5">
            <a:extLst>
              <a:ext uri="{FF2B5EF4-FFF2-40B4-BE49-F238E27FC236}">
                <a16:creationId xmlns:a16="http://schemas.microsoft.com/office/drawing/2014/main" id="{A95C78CD-F595-7A49-BA72-965DB8F66E74}"/>
              </a:ext>
            </a:extLst>
          </p:cNvPr>
          <p:cNvSpPr txBox="1"/>
          <p:nvPr/>
        </p:nvSpPr>
        <p:spPr>
          <a:xfrm>
            <a:off x="4384363" y="6213991"/>
            <a:ext cx="6999581"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Main Page</a:t>
            </a:r>
          </a:p>
        </p:txBody>
      </p:sp>
    </p:spTree>
    <p:extLst>
      <p:ext uri="{BB962C8B-B14F-4D97-AF65-F5344CB8AC3E}">
        <p14:creationId xmlns:p14="http://schemas.microsoft.com/office/powerpoint/2010/main" val="245765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D85C0EE-565F-A940-A5E9-D8A0CF3E2147}"/>
              </a:ext>
            </a:extLst>
          </p:cNvPr>
          <p:cNvPicPr>
            <a:picLocks noGrp="1" noChangeAspect="1"/>
          </p:cNvPicPr>
          <p:nvPr>
            <p:ph idx="1"/>
          </p:nvPr>
        </p:nvPicPr>
        <p:blipFill>
          <a:blip r:embed="rId2"/>
          <a:stretch>
            <a:fillRect/>
          </a:stretch>
        </p:blipFill>
        <p:spPr>
          <a:xfrm>
            <a:off x="4398430" y="349205"/>
            <a:ext cx="3228257" cy="5739126"/>
          </a:xfrm>
          <a:prstGeom prst="rect">
            <a:avLst/>
          </a:prstGeom>
        </p:spPr>
      </p:pic>
      <p:pic>
        <p:nvPicPr>
          <p:cNvPr id="5" name="Picture 4">
            <a:extLst>
              <a:ext uri="{FF2B5EF4-FFF2-40B4-BE49-F238E27FC236}">
                <a16:creationId xmlns:a16="http://schemas.microsoft.com/office/drawing/2014/main" id="{8BF27705-9E88-E84B-895C-F81385580087}"/>
              </a:ext>
            </a:extLst>
          </p:cNvPr>
          <p:cNvPicPr>
            <a:picLocks noChangeAspect="1"/>
          </p:cNvPicPr>
          <p:nvPr/>
        </p:nvPicPr>
        <p:blipFill>
          <a:blip r:embed="rId3"/>
          <a:stretch>
            <a:fillRect/>
          </a:stretch>
        </p:blipFill>
        <p:spPr>
          <a:xfrm>
            <a:off x="8141375" y="349205"/>
            <a:ext cx="3228257" cy="5739125"/>
          </a:xfrm>
          <a:prstGeom prst="rect">
            <a:avLst/>
          </a:prstGeom>
        </p:spPr>
      </p:pic>
      <p:sp>
        <p:nvSpPr>
          <p:cNvPr id="6" name="Title 1">
            <a:extLst>
              <a:ext uri="{FF2B5EF4-FFF2-40B4-BE49-F238E27FC236}">
                <a16:creationId xmlns:a16="http://schemas.microsoft.com/office/drawing/2014/main" id="{8BB87CF1-3E4B-4F98-839A-8013BB33D03F}"/>
              </a:ext>
            </a:extLst>
          </p:cNvPr>
          <p:cNvSpPr txBox="1">
            <a:spLocks/>
          </p:cNvSpPr>
          <p:nvPr/>
        </p:nvSpPr>
        <p:spPr bwMode="black">
          <a:xfrm>
            <a:off x="804672" y="2404872"/>
            <a:ext cx="3044950" cy="1627792"/>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UI Design</a:t>
            </a:r>
          </a:p>
        </p:txBody>
      </p:sp>
      <p:sp>
        <p:nvSpPr>
          <p:cNvPr id="8" name="TextBox 5">
            <a:extLst>
              <a:ext uri="{FF2B5EF4-FFF2-40B4-BE49-F238E27FC236}">
                <a16:creationId xmlns:a16="http://schemas.microsoft.com/office/drawing/2014/main" id="{927DC9F3-66AA-46CF-9241-7C36154543EA}"/>
              </a:ext>
            </a:extLst>
          </p:cNvPr>
          <p:cNvSpPr txBox="1"/>
          <p:nvPr/>
        </p:nvSpPr>
        <p:spPr>
          <a:xfrm>
            <a:off x="4398431" y="6213991"/>
            <a:ext cx="698135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Friends List Page</a:t>
            </a:r>
          </a:p>
        </p:txBody>
      </p:sp>
    </p:spTree>
    <p:extLst>
      <p:ext uri="{BB962C8B-B14F-4D97-AF65-F5344CB8AC3E}">
        <p14:creationId xmlns:p14="http://schemas.microsoft.com/office/powerpoint/2010/main" val="316349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D08791-2C86-2F4F-A0C4-DBC31FED16F0}"/>
              </a:ext>
            </a:extLst>
          </p:cNvPr>
          <p:cNvPicPr>
            <a:picLocks noGrp="1" noChangeAspect="1"/>
          </p:cNvPicPr>
          <p:nvPr>
            <p:ph idx="1"/>
          </p:nvPr>
        </p:nvPicPr>
        <p:blipFill>
          <a:blip r:embed="rId2"/>
          <a:stretch>
            <a:fillRect/>
          </a:stretch>
        </p:blipFill>
        <p:spPr>
          <a:xfrm>
            <a:off x="5826690" y="182343"/>
            <a:ext cx="3401061" cy="6046333"/>
          </a:xfrm>
          <a:prstGeom prst="rect">
            <a:avLst/>
          </a:prstGeom>
        </p:spPr>
      </p:pic>
      <p:sp>
        <p:nvSpPr>
          <p:cNvPr id="6" name="Title 1">
            <a:extLst>
              <a:ext uri="{FF2B5EF4-FFF2-40B4-BE49-F238E27FC236}">
                <a16:creationId xmlns:a16="http://schemas.microsoft.com/office/drawing/2014/main" id="{664FE219-DCBE-483F-9DE0-F571962CD659}"/>
              </a:ext>
            </a:extLst>
          </p:cNvPr>
          <p:cNvSpPr txBox="1">
            <a:spLocks/>
          </p:cNvSpPr>
          <p:nvPr/>
        </p:nvSpPr>
        <p:spPr bwMode="black">
          <a:xfrm>
            <a:off x="804672" y="2404872"/>
            <a:ext cx="3044950" cy="1627792"/>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UI Design</a:t>
            </a:r>
            <a:endParaRPr lang="en-US" dirty="0"/>
          </a:p>
        </p:txBody>
      </p:sp>
      <p:sp>
        <p:nvSpPr>
          <p:cNvPr id="7" name="TextBox 5">
            <a:extLst>
              <a:ext uri="{FF2B5EF4-FFF2-40B4-BE49-F238E27FC236}">
                <a16:creationId xmlns:a16="http://schemas.microsoft.com/office/drawing/2014/main" id="{3D4AEE7F-86E4-4837-934F-E95B87D780E2}"/>
              </a:ext>
            </a:extLst>
          </p:cNvPr>
          <p:cNvSpPr txBox="1"/>
          <p:nvPr/>
        </p:nvSpPr>
        <p:spPr>
          <a:xfrm>
            <a:off x="5826690" y="6213991"/>
            <a:ext cx="3401061"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Send Gift Page</a:t>
            </a:r>
          </a:p>
        </p:txBody>
      </p:sp>
    </p:spTree>
    <p:extLst>
      <p:ext uri="{BB962C8B-B14F-4D97-AF65-F5344CB8AC3E}">
        <p14:creationId xmlns:p14="http://schemas.microsoft.com/office/powerpoint/2010/main" val="69970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D08791-2C86-2F4F-A0C4-DBC31FED16F0}"/>
              </a:ext>
            </a:extLst>
          </p:cNvPr>
          <p:cNvPicPr>
            <a:picLocks noGrp="1" noChangeAspect="1"/>
          </p:cNvPicPr>
          <p:nvPr>
            <p:ph idx="1"/>
          </p:nvPr>
        </p:nvPicPr>
        <p:blipFill>
          <a:blip r:embed="rId2"/>
          <a:stretch>
            <a:fillRect/>
          </a:stretch>
        </p:blipFill>
        <p:spPr>
          <a:xfrm>
            <a:off x="6095999" y="248209"/>
            <a:ext cx="3401061" cy="6046334"/>
          </a:xfrm>
          <a:prstGeom prst="rect">
            <a:avLst/>
          </a:prstGeom>
        </p:spPr>
      </p:pic>
      <p:sp>
        <p:nvSpPr>
          <p:cNvPr id="5" name="Title 1">
            <a:extLst>
              <a:ext uri="{FF2B5EF4-FFF2-40B4-BE49-F238E27FC236}">
                <a16:creationId xmlns:a16="http://schemas.microsoft.com/office/drawing/2014/main" id="{B88A4033-5AE5-4396-9B68-17E4AAD8AE9B}"/>
              </a:ext>
            </a:extLst>
          </p:cNvPr>
          <p:cNvSpPr txBox="1">
            <a:spLocks/>
          </p:cNvSpPr>
          <p:nvPr/>
        </p:nvSpPr>
        <p:spPr bwMode="black">
          <a:xfrm>
            <a:off x="804672" y="2404872"/>
            <a:ext cx="3044950" cy="1627792"/>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UI Design</a:t>
            </a:r>
          </a:p>
        </p:txBody>
      </p:sp>
      <p:sp>
        <p:nvSpPr>
          <p:cNvPr id="7" name="TextBox 5">
            <a:extLst>
              <a:ext uri="{FF2B5EF4-FFF2-40B4-BE49-F238E27FC236}">
                <a16:creationId xmlns:a16="http://schemas.microsoft.com/office/drawing/2014/main" id="{BDD8FF07-F6B6-4452-881C-80535614B991}"/>
              </a:ext>
            </a:extLst>
          </p:cNvPr>
          <p:cNvSpPr txBox="1"/>
          <p:nvPr/>
        </p:nvSpPr>
        <p:spPr>
          <a:xfrm>
            <a:off x="6096000" y="6294543"/>
            <a:ext cx="3401061"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Navigation Page</a:t>
            </a:r>
          </a:p>
        </p:txBody>
      </p:sp>
    </p:spTree>
    <p:extLst>
      <p:ext uri="{BB962C8B-B14F-4D97-AF65-F5344CB8AC3E}">
        <p14:creationId xmlns:p14="http://schemas.microsoft.com/office/powerpoint/2010/main" val="1027912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483D-BFE2-4241-9506-BC42823818ED}"/>
              </a:ext>
            </a:extLst>
          </p:cNvPr>
          <p:cNvSpPr>
            <a:spLocks noGrp="1"/>
          </p:cNvSpPr>
          <p:nvPr>
            <p:ph type="title"/>
          </p:nvPr>
        </p:nvSpPr>
        <p:spPr/>
        <p:txBody>
          <a:bodyPr/>
          <a:lstStyle/>
          <a:p>
            <a:r>
              <a:rPr lang="en-US" dirty="0" err="1"/>
              <a:t>Ui</a:t>
            </a:r>
            <a:r>
              <a:rPr lang="en-US" dirty="0"/>
              <a:t> design</a:t>
            </a:r>
          </a:p>
        </p:txBody>
      </p:sp>
      <p:pic>
        <p:nvPicPr>
          <p:cNvPr id="4" name="Content Placeholder 3">
            <a:extLst>
              <a:ext uri="{FF2B5EF4-FFF2-40B4-BE49-F238E27FC236}">
                <a16:creationId xmlns:a16="http://schemas.microsoft.com/office/drawing/2014/main" id="{4CD08791-2C86-2F4F-A0C4-DBC31FED16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84279" y="2638425"/>
            <a:ext cx="7023443" cy="3101975"/>
          </a:xfrm>
        </p:spPr>
      </p:pic>
      <p:sp>
        <p:nvSpPr>
          <p:cNvPr id="5" name="TextBox 5">
            <a:extLst>
              <a:ext uri="{FF2B5EF4-FFF2-40B4-BE49-F238E27FC236}">
                <a16:creationId xmlns:a16="http://schemas.microsoft.com/office/drawing/2014/main" id="{7D99FC85-A2EE-4276-A693-8F11C188FD9E}"/>
              </a:ext>
            </a:extLst>
          </p:cNvPr>
          <p:cNvSpPr txBox="1"/>
          <p:nvPr/>
        </p:nvSpPr>
        <p:spPr>
          <a:xfrm>
            <a:off x="2584278" y="6045402"/>
            <a:ext cx="702344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View Friends Page</a:t>
            </a:r>
          </a:p>
        </p:txBody>
      </p:sp>
    </p:spTree>
    <p:extLst>
      <p:ext uri="{BB962C8B-B14F-4D97-AF65-F5344CB8AC3E}">
        <p14:creationId xmlns:p14="http://schemas.microsoft.com/office/powerpoint/2010/main" val="21196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DE3C-67FD-A84D-94E9-4A9C188E11E0}"/>
              </a:ext>
            </a:extLst>
          </p:cNvPr>
          <p:cNvSpPr>
            <a:spLocks noGrp="1"/>
          </p:cNvSpPr>
          <p:nvPr>
            <p:ph type="title"/>
          </p:nvPr>
        </p:nvSpPr>
        <p:spPr/>
        <p:txBody>
          <a:bodyPr/>
          <a:lstStyle/>
          <a:p>
            <a:r>
              <a:rPr lang="en-US" altLang="zh-CN" b="1" dirty="0">
                <a:cs typeface="Times New Roman" panose="02020603050405020304" pitchFamily="18" charset="0"/>
              </a:rPr>
              <a:t>Contents</a:t>
            </a:r>
            <a:endParaRPr lang="en-US" dirty="0"/>
          </a:p>
        </p:txBody>
      </p:sp>
      <p:sp>
        <p:nvSpPr>
          <p:cNvPr id="3" name="Content Placeholder 2">
            <a:extLst>
              <a:ext uri="{FF2B5EF4-FFF2-40B4-BE49-F238E27FC236}">
                <a16:creationId xmlns:a16="http://schemas.microsoft.com/office/drawing/2014/main" id="{790CF16F-007E-544E-92D5-2A8A8D4FA467}"/>
              </a:ext>
            </a:extLst>
          </p:cNvPr>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Introduction</a:t>
            </a:r>
          </a:p>
          <a:p>
            <a:r>
              <a:rPr lang="en-US" altLang="zh-CN" sz="2400" dirty="0">
                <a:latin typeface="Times New Roman" panose="02020603050405020304" pitchFamily="18" charset="0"/>
                <a:cs typeface="Times New Roman" panose="02020603050405020304" pitchFamily="18" charset="0"/>
              </a:rPr>
              <a:t>Requirements</a:t>
            </a:r>
          </a:p>
          <a:p>
            <a:r>
              <a:rPr lang="en-US" altLang="zh-CN" sz="2400" dirty="0">
                <a:latin typeface="Times New Roman" panose="02020603050405020304" pitchFamily="18" charset="0"/>
                <a:cs typeface="Times New Roman" panose="02020603050405020304" pitchFamily="18" charset="0"/>
              </a:rPr>
              <a:t>Design</a:t>
            </a:r>
          </a:p>
          <a:p>
            <a:r>
              <a:rPr lang="en-US" altLang="zh-CN" sz="2400" dirty="0">
                <a:latin typeface="Times New Roman" panose="02020603050405020304" pitchFamily="18" charset="0"/>
                <a:cs typeface="Times New Roman" panose="02020603050405020304" pitchFamily="18" charset="0"/>
              </a:rPr>
              <a:t>Implementation</a:t>
            </a:r>
          </a:p>
          <a:p>
            <a:r>
              <a:rPr lang="en-US" altLang="zh-CN" sz="2400" dirty="0">
                <a:latin typeface="Times New Roman" panose="02020603050405020304" pitchFamily="18" charset="0"/>
                <a:cs typeface="Times New Roman" panose="02020603050405020304" pitchFamily="18" charset="0"/>
              </a:rPr>
              <a:t>Challenges</a:t>
            </a:r>
          </a:p>
          <a:p>
            <a:r>
              <a:rPr lang="en-US" altLang="zh-CN" sz="2400" dirty="0">
                <a:latin typeface="Times New Roman" panose="02020603050405020304" pitchFamily="18" charset="0"/>
                <a:cs typeface="Times New Roman" panose="02020603050405020304" pitchFamily="18" charset="0"/>
              </a:rPr>
              <a:t>Future Work and Conclusion</a:t>
            </a:r>
            <a:endParaRPr lang="en-US" sz="2400" dirty="0"/>
          </a:p>
        </p:txBody>
      </p:sp>
    </p:spTree>
    <p:extLst>
      <p:ext uri="{BB962C8B-B14F-4D97-AF65-F5344CB8AC3E}">
        <p14:creationId xmlns:p14="http://schemas.microsoft.com/office/powerpoint/2010/main" val="387807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483D-BFE2-4241-9506-BC42823818ED}"/>
              </a:ext>
            </a:extLst>
          </p:cNvPr>
          <p:cNvSpPr>
            <a:spLocks noGrp="1"/>
          </p:cNvSpPr>
          <p:nvPr>
            <p:ph type="title"/>
          </p:nvPr>
        </p:nvSpPr>
        <p:spPr/>
        <p:txBody>
          <a:bodyPr/>
          <a:lstStyle/>
          <a:p>
            <a:r>
              <a:rPr lang="en-US" dirty="0" err="1"/>
              <a:t>Ui</a:t>
            </a:r>
            <a:r>
              <a:rPr lang="en-US" dirty="0"/>
              <a:t> design</a:t>
            </a:r>
          </a:p>
        </p:txBody>
      </p:sp>
      <p:pic>
        <p:nvPicPr>
          <p:cNvPr id="4" name="Content Placeholder 3">
            <a:extLst>
              <a:ext uri="{FF2B5EF4-FFF2-40B4-BE49-F238E27FC236}">
                <a16:creationId xmlns:a16="http://schemas.microsoft.com/office/drawing/2014/main" id="{4CD08791-2C86-2F4F-A0C4-DBC31FED16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74541" y="2638425"/>
            <a:ext cx="7042918" cy="3101975"/>
          </a:xfrm>
          <a:prstGeom prst="rect">
            <a:avLst/>
          </a:prstGeom>
        </p:spPr>
      </p:pic>
      <p:sp>
        <p:nvSpPr>
          <p:cNvPr id="5" name="TextBox 5">
            <a:extLst>
              <a:ext uri="{FF2B5EF4-FFF2-40B4-BE49-F238E27FC236}">
                <a16:creationId xmlns:a16="http://schemas.microsoft.com/office/drawing/2014/main" id="{AD4910FD-DF65-4D4C-AEC3-A62A157BB21B}"/>
              </a:ext>
            </a:extLst>
          </p:cNvPr>
          <p:cNvSpPr txBox="1"/>
          <p:nvPr/>
        </p:nvSpPr>
        <p:spPr>
          <a:xfrm>
            <a:off x="2584278" y="6045402"/>
            <a:ext cx="702344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View Gifts Page</a:t>
            </a:r>
          </a:p>
        </p:txBody>
      </p:sp>
    </p:spTree>
    <p:extLst>
      <p:ext uri="{BB962C8B-B14F-4D97-AF65-F5344CB8AC3E}">
        <p14:creationId xmlns:p14="http://schemas.microsoft.com/office/powerpoint/2010/main" val="221169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3DE21DC-62E0-4879-981E-381B359AD86F}"/>
              </a:ext>
            </a:extLst>
          </p:cNvPr>
          <p:cNvSpPr txBox="1">
            <a:spLocks/>
          </p:cNvSpPr>
          <p:nvPr/>
        </p:nvSpPr>
        <p:spPr bwMode="black">
          <a:xfrm>
            <a:off x="804672" y="2404872"/>
            <a:ext cx="3044950" cy="1627792"/>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Android Class diagram</a:t>
            </a:r>
          </a:p>
        </p:txBody>
      </p:sp>
      <p:sp>
        <p:nvSpPr>
          <p:cNvPr id="8" name="TextBox 5">
            <a:extLst>
              <a:ext uri="{FF2B5EF4-FFF2-40B4-BE49-F238E27FC236}">
                <a16:creationId xmlns:a16="http://schemas.microsoft.com/office/drawing/2014/main" id="{185F5638-9713-484F-8681-7D1B40A5AE87}"/>
              </a:ext>
            </a:extLst>
          </p:cNvPr>
          <p:cNvSpPr txBox="1"/>
          <p:nvPr/>
        </p:nvSpPr>
        <p:spPr>
          <a:xfrm>
            <a:off x="4555325" y="6024967"/>
            <a:ext cx="6349381"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(continued)</a:t>
            </a:r>
          </a:p>
        </p:txBody>
      </p:sp>
      <p:pic>
        <p:nvPicPr>
          <p:cNvPr id="11" name="内容占位符 4">
            <a:extLst>
              <a:ext uri="{FF2B5EF4-FFF2-40B4-BE49-F238E27FC236}">
                <a16:creationId xmlns:a16="http://schemas.microsoft.com/office/drawing/2014/main" id="{FE633415-21A9-47ED-976C-536ADDD44DAE}"/>
              </a:ext>
            </a:extLst>
          </p:cNvPr>
          <p:cNvPicPr>
            <a:picLocks noChangeAspect="1"/>
          </p:cNvPicPr>
          <p:nvPr/>
        </p:nvPicPr>
        <p:blipFill rotWithShape="1">
          <a:blip r:embed="rId2"/>
          <a:srcRect b="45965"/>
          <a:stretch/>
        </p:blipFill>
        <p:spPr>
          <a:xfrm>
            <a:off x="4555325" y="544579"/>
            <a:ext cx="6349381" cy="5348377"/>
          </a:xfrm>
          <a:prstGeom prst="rect">
            <a:avLst/>
          </a:prstGeom>
        </p:spPr>
      </p:pic>
    </p:spTree>
    <p:extLst>
      <p:ext uri="{BB962C8B-B14F-4D97-AF65-F5344CB8AC3E}">
        <p14:creationId xmlns:p14="http://schemas.microsoft.com/office/powerpoint/2010/main" val="286096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914A7005-CB6F-4C55-A80C-F69198C97EFD}"/>
              </a:ext>
            </a:extLst>
          </p:cNvPr>
          <p:cNvPicPr>
            <a:picLocks noChangeAspect="1"/>
          </p:cNvPicPr>
          <p:nvPr/>
        </p:nvPicPr>
        <p:blipFill rotWithShape="1">
          <a:blip r:embed="rId2"/>
          <a:srcRect t="53403"/>
          <a:stretch/>
        </p:blipFill>
        <p:spPr>
          <a:xfrm>
            <a:off x="4555324" y="909984"/>
            <a:ext cx="6349381" cy="4612190"/>
          </a:xfrm>
          <a:prstGeom prst="rect">
            <a:avLst/>
          </a:prstGeom>
        </p:spPr>
      </p:pic>
      <p:sp>
        <p:nvSpPr>
          <p:cNvPr id="6" name="Title 1">
            <a:extLst>
              <a:ext uri="{FF2B5EF4-FFF2-40B4-BE49-F238E27FC236}">
                <a16:creationId xmlns:a16="http://schemas.microsoft.com/office/drawing/2014/main" id="{AF0E60E6-443E-4866-8885-5E4EA156A937}"/>
              </a:ext>
            </a:extLst>
          </p:cNvPr>
          <p:cNvSpPr txBox="1">
            <a:spLocks/>
          </p:cNvSpPr>
          <p:nvPr/>
        </p:nvSpPr>
        <p:spPr bwMode="black">
          <a:xfrm>
            <a:off x="804672" y="2404872"/>
            <a:ext cx="3044950" cy="1627792"/>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Android Class diagram</a:t>
            </a:r>
          </a:p>
        </p:txBody>
      </p:sp>
    </p:spTree>
    <p:extLst>
      <p:ext uri="{BB962C8B-B14F-4D97-AF65-F5344CB8AC3E}">
        <p14:creationId xmlns:p14="http://schemas.microsoft.com/office/powerpoint/2010/main" val="2964685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054C-0EDB-7C40-9329-B29A6DA7A5D4}"/>
              </a:ext>
            </a:extLst>
          </p:cNvPr>
          <p:cNvSpPr>
            <a:spLocks noGrp="1"/>
          </p:cNvSpPr>
          <p:nvPr>
            <p:ph type="title"/>
          </p:nvPr>
        </p:nvSpPr>
        <p:spPr>
          <a:xfrm>
            <a:off x="7968342" y="2386745"/>
            <a:ext cx="3418983" cy="1042256"/>
          </a:xfrm>
        </p:spPr>
        <p:txBody>
          <a:bodyPr vert="horz" lIns="274320" tIns="182880" rIns="274320" bIns="182880" rtlCol="0" anchor="ctr" anchorCtr="1">
            <a:normAutofit fontScale="90000"/>
          </a:bodyPr>
          <a:lstStyle/>
          <a:p>
            <a:r>
              <a:rPr lang="en-US" sz="3800" dirty="0"/>
              <a:t>Web class </a:t>
            </a:r>
            <a:br>
              <a:rPr lang="en-US" sz="3800" dirty="0"/>
            </a:br>
            <a:r>
              <a:rPr lang="en-US" sz="3800" dirty="0"/>
              <a:t>diagram</a:t>
            </a:r>
          </a:p>
        </p:txBody>
      </p:sp>
      <p:pic>
        <p:nvPicPr>
          <p:cNvPr id="5" name="内容占位符 4">
            <a:extLst>
              <a:ext uri="{FF2B5EF4-FFF2-40B4-BE49-F238E27FC236}">
                <a16:creationId xmlns:a16="http://schemas.microsoft.com/office/drawing/2014/main" id="{1DD34A63-61FF-45F2-9BF8-BFE2CC284002}"/>
              </a:ext>
            </a:extLst>
          </p:cNvPr>
          <p:cNvPicPr>
            <a:picLocks noGrp="1" noChangeAspect="1"/>
          </p:cNvPicPr>
          <p:nvPr>
            <p:ph idx="1"/>
          </p:nvPr>
        </p:nvPicPr>
        <p:blipFill>
          <a:blip r:embed="rId2"/>
          <a:stretch>
            <a:fillRect/>
          </a:stretch>
        </p:blipFill>
        <p:spPr>
          <a:xfrm>
            <a:off x="-67112" y="748541"/>
            <a:ext cx="7866405" cy="4318663"/>
          </a:xfrm>
          <a:prstGeom prst="rect">
            <a:avLst/>
          </a:prstGeom>
        </p:spPr>
      </p:pic>
    </p:spTree>
    <p:extLst>
      <p:ext uri="{BB962C8B-B14F-4D97-AF65-F5344CB8AC3E}">
        <p14:creationId xmlns:p14="http://schemas.microsoft.com/office/powerpoint/2010/main" val="117577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AEFC-64C6-0645-93E6-23D087735C06}"/>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dirty="0"/>
              <a:t>implementation</a:t>
            </a:r>
          </a:p>
        </p:txBody>
      </p:sp>
    </p:spTree>
    <p:extLst>
      <p:ext uri="{BB962C8B-B14F-4D97-AF65-F5344CB8AC3E}">
        <p14:creationId xmlns:p14="http://schemas.microsoft.com/office/powerpoint/2010/main" val="195320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EFFD-0179-2F4B-B630-397A6096AADC}"/>
              </a:ext>
            </a:extLst>
          </p:cNvPr>
          <p:cNvSpPr>
            <a:spLocks noGrp="1"/>
          </p:cNvSpPr>
          <p:nvPr>
            <p:ph type="title"/>
          </p:nvPr>
        </p:nvSpPr>
        <p:spPr/>
        <p:txBody>
          <a:bodyPr/>
          <a:lstStyle/>
          <a:p>
            <a:r>
              <a:rPr lang="en-US" dirty="0"/>
              <a:t>development</a:t>
            </a:r>
          </a:p>
        </p:txBody>
      </p:sp>
      <p:sp>
        <p:nvSpPr>
          <p:cNvPr id="3" name="Content Placeholder 2">
            <a:extLst>
              <a:ext uri="{FF2B5EF4-FFF2-40B4-BE49-F238E27FC236}">
                <a16:creationId xmlns:a16="http://schemas.microsoft.com/office/drawing/2014/main" id="{0281378A-2F3B-8B43-B672-177B6373E307}"/>
              </a:ext>
            </a:extLst>
          </p:cNvPr>
          <p:cNvSpPr>
            <a:spLocks noGrp="1"/>
          </p:cNvSpPr>
          <p:nvPr>
            <p:ph idx="1"/>
          </p:nvPr>
        </p:nvSpPr>
        <p:spPr/>
        <p:txBody>
          <a:bodyPr/>
          <a:lstStyle/>
          <a:p>
            <a:r>
              <a:rPr lang="en-US" dirty="0"/>
              <a:t>Android</a:t>
            </a:r>
          </a:p>
          <a:p>
            <a:pPr lvl="1"/>
            <a:r>
              <a:rPr lang="en-US" dirty="0"/>
              <a:t>Get system permissions</a:t>
            </a:r>
          </a:p>
          <a:p>
            <a:pPr lvl="1"/>
            <a:r>
              <a:rPr lang="en-US" dirty="0"/>
              <a:t>Usage of </a:t>
            </a:r>
            <a:r>
              <a:rPr lang="en-US" dirty="0" err="1"/>
              <a:t>AdapterView</a:t>
            </a:r>
            <a:r>
              <a:rPr lang="en-US" dirty="0"/>
              <a:t> and Adapters</a:t>
            </a:r>
          </a:p>
          <a:p>
            <a:pPr lvl="1"/>
            <a:r>
              <a:rPr lang="en-US" dirty="0"/>
              <a:t>Call camera</a:t>
            </a:r>
          </a:p>
          <a:p>
            <a:r>
              <a:rPr lang="en-US" dirty="0"/>
              <a:t>Web Application</a:t>
            </a:r>
          </a:p>
          <a:p>
            <a:pPr lvl="1"/>
            <a:r>
              <a:rPr lang="en-US" dirty="0" err="1"/>
              <a:t>Bmob</a:t>
            </a:r>
            <a:endParaRPr lang="en-US" dirty="0"/>
          </a:p>
          <a:p>
            <a:pPr lvl="1"/>
            <a:r>
              <a:rPr lang="en-US" dirty="0"/>
              <a:t>Security concerns</a:t>
            </a:r>
          </a:p>
        </p:txBody>
      </p:sp>
    </p:spTree>
    <p:extLst>
      <p:ext uri="{BB962C8B-B14F-4D97-AF65-F5344CB8AC3E}">
        <p14:creationId xmlns:p14="http://schemas.microsoft.com/office/powerpoint/2010/main" val="160452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B7C9-B0C0-2E44-9775-EBC2096C0A35}"/>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Bmob Usage</a:t>
            </a:r>
            <a:endParaRPr lang="en-US" dirty="0"/>
          </a:p>
        </p:txBody>
      </p:sp>
      <p:pic>
        <p:nvPicPr>
          <p:cNvPr id="4" name="Picture 3">
            <a:extLst>
              <a:ext uri="{FF2B5EF4-FFF2-40B4-BE49-F238E27FC236}">
                <a16:creationId xmlns:a16="http://schemas.microsoft.com/office/drawing/2014/main" id="{B5B7E0D6-01FF-6C42-9A2A-8F3DFEFF9462}"/>
              </a:ext>
            </a:extLst>
          </p:cNvPr>
          <p:cNvPicPr>
            <a:picLocks noChangeAspect="1"/>
          </p:cNvPicPr>
          <p:nvPr/>
        </p:nvPicPr>
        <p:blipFill>
          <a:blip r:embed="rId2"/>
          <a:stretch>
            <a:fillRect/>
          </a:stretch>
        </p:blipFill>
        <p:spPr>
          <a:xfrm>
            <a:off x="5473044" y="587201"/>
            <a:ext cx="5329756" cy="5263134"/>
          </a:xfrm>
          <a:prstGeom prst="rect">
            <a:avLst/>
          </a:prstGeom>
        </p:spPr>
      </p:pic>
      <p:sp>
        <p:nvSpPr>
          <p:cNvPr id="3" name="文本框 2">
            <a:extLst>
              <a:ext uri="{FF2B5EF4-FFF2-40B4-BE49-F238E27FC236}">
                <a16:creationId xmlns:a16="http://schemas.microsoft.com/office/drawing/2014/main" id="{C90F570F-7C36-46A3-8338-53857811FBF9}"/>
              </a:ext>
            </a:extLst>
          </p:cNvPr>
          <p:cNvSpPr txBox="1"/>
          <p:nvPr/>
        </p:nvSpPr>
        <p:spPr>
          <a:xfrm>
            <a:off x="5473045" y="6138153"/>
            <a:ext cx="5401476" cy="369332"/>
          </a:xfrm>
          <a:prstGeom prst="rect">
            <a:avLst/>
          </a:prstGeom>
          <a:noFill/>
        </p:spPr>
        <p:txBody>
          <a:bodyPr wrap="square" rtlCol="0">
            <a:spAutoFit/>
          </a:bodyPr>
          <a:lstStyle/>
          <a:p>
            <a:pPr algn="ctr"/>
            <a:r>
              <a:rPr lang="en-US" altLang="zh-CN" dirty="0"/>
              <a:t>Friend Class</a:t>
            </a:r>
            <a:endParaRPr lang="zh-CN" altLang="en-US" dirty="0"/>
          </a:p>
        </p:txBody>
      </p:sp>
    </p:spTree>
    <p:extLst>
      <p:ext uri="{BB962C8B-B14F-4D97-AF65-F5344CB8AC3E}">
        <p14:creationId xmlns:p14="http://schemas.microsoft.com/office/powerpoint/2010/main" val="612282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49CC-9EC5-8B45-A516-1EE8A3637CC1}"/>
              </a:ext>
            </a:extLst>
          </p:cNvPr>
          <p:cNvSpPr>
            <a:spLocks noGrp="1"/>
          </p:cNvSpPr>
          <p:nvPr>
            <p:ph type="title"/>
          </p:nvPr>
        </p:nvSpPr>
        <p:spPr/>
        <p:txBody>
          <a:bodyPr/>
          <a:lstStyle/>
          <a:p>
            <a:r>
              <a:rPr lang="en-US" dirty="0"/>
              <a:t>Friend table</a:t>
            </a:r>
          </a:p>
        </p:txBody>
      </p:sp>
      <p:pic>
        <p:nvPicPr>
          <p:cNvPr id="5" name="Content Placeholder 4" descr="A screenshot of a cell phone&#10;&#10;Description automatically generated">
            <a:extLst>
              <a:ext uri="{FF2B5EF4-FFF2-40B4-BE49-F238E27FC236}">
                <a16:creationId xmlns:a16="http://schemas.microsoft.com/office/drawing/2014/main" id="{BA7E735E-73CE-044E-B2C6-31A6BF49A19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30438" y="3249991"/>
            <a:ext cx="7731125" cy="1878843"/>
          </a:xfrm>
        </p:spPr>
      </p:pic>
      <p:sp>
        <p:nvSpPr>
          <p:cNvPr id="4" name="文本框 3">
            <a:extLst>
              <a:ext uri="{FF2B5EF4-FFF2-40B4-BE49-F238E27FC236}">
                <a16:creationId xmlns:a16="http://schemas.microsoft.com/office/drawing/2014/main" id="{B6BE0754-4017-4C74-9C09-0C2093B4791C}"/>
              </a:ext>
            </a:extLst>
          </p:cNvPr>
          <p:cNvSpPr txBox="1"/>
          <p:nvPr/>
        </p:nvSpPr>
        <p:spPr>
          <a:xfrm>
            <a:off x="2230438" y="5759093"/>
            <a:ext cx="7730426" cy="369332"/>
          </a:xfrm>
          <a:prstGeom prst="rect">
            <a:avLst/>
          </a:prstGeom>
          <a:noFill/>
        </p:spPr>
        <p:txBody>
          <a:bodyPr wrap="square" rtlCol="0">
            <a:spAutoFit/>
          </a:bodyPr>
          <a:lstStyle/>
          <a:p>
            <a:pPr algn="ctr"/>
            <a:r>
              <a:rPr lang="en-US" altLang="zh-CN" dirty="0"/>
              <a:t>‘Friend’ Table</a:t>
            </a:r>
            <a:endParaRPr lang="zh-CN" altLang="en-US" dirty="0"/>
          </a:p>
        </p:txBody>
      </p:sp>
    </p:spTree>
    <p:extLst>
      <p:ext uri="{BB962C8B-B14F-4D97-AF65-F5344CB8AC3E}">
        <p14:creationId xmlns:p14="http://schemas.microsoft.com/office/powerpoint/2010/main" val="1179680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52D6-253E-B247-86DA-D6FAF72820AE}"/>
              </a:ext>
            </a:extLst>
          </p:cNvPr>
          <p:cNvSpPr>
            <a:spLocks noGrp="1"/>
          </p:cNvSpPr>
          <p:nvPr>
            <p:ph type="title"/>
          </p:nvPr>
        </p:nvSpPr>
        <p:spPr>
          <a:xfrm>
            <a:off x="637889" y="2893470"/>
            <a:ext cx="2787467" cy="1071062"/>
          </a:xfrm>
        </p:spPr>
        <p:txBody>
          <a:bodyPr vert="horz" lIns="182880" tIns="182880" rIns="182880" bIns="182880" rtlCol="0" anchor="ctr">
            <a:normAutofit/>
          </a:bodyPr>
          <a:lstStyle/>
          <a:p>
            <a:r>
              <a:rPr lang="en-US" sz="2400" dirty="0"/>
              <a:t>Database query</a:t>
            </a:r>
          </a:p>
        </p:txBody>
      </p:sp>
      <p:pic>
        <p:nvPicPr>
          <p:cNvPr id="4" name="Content Placeholder 3">
            <a:extLst>
              <a:ext uri="{FF2B5EF4-FFF2-40B4-BE49-F238E27FC236}">
                <a16:creationId xmlns:a16="http://schemas.microsoft.com/office/drawing/2014/main" id="{9B9B823D-7DE3-3245-9E78-E26CF6F4F565}"/>
              </a:ext>
            </a:extLst>
          </p:cNvPr>
          <p:cNvPicPr>
            <a:picLocks noGrp="1" noChangeAspect="1"/>
          </p:cNvPicPr>
          <p:nvPr>
            <p:ph idx="1"/>
          </p:nvPr>
        </p:nvPicPr>
        <p:blipFill>
          <a:blip r:embed="rId2"/>
          <a:stretch>
            <a:fillRect/>
          </a:stretch>
        </p:blipFill>
        <p:spPr>
          <a:xfrm>
            <a:off x="3851065" y="1136006"/>
            <a:ext cx="7932191" cy="4585987"/>
          </a:xfrm>
          <a:prstGeom prst="rect">
            <a:avLst/>
          </a:prstGeom>
        </p:spPr>
      </p:pic>
      <p:sp>
        <p:nvSpPr>
          <p:cNvPr id="5" name="文本框 4">
            <a:extLst>
              <a:ext uri="{FF2B5EF4-FFF2-40B4-BE49-F238E27FC236}">
                <a16:creationId xmlns:a16="http://schemas.microsoft.com/office/drawing/2014/main" id="{254D0DA8-FD47-4444-A03D-D181191AC2F1}"/>
              </a:ext>
            </a:extLst>
          </p:cNvPr>
          <p:cNvSpPr txBox="1"/>
          <p:nvPr/>
        </p:nvSpPr>
        <p:spPr>
          <a:xfrm>
            <a:off x="3851065" y="5943759"/>
            <a:ext cx="7730426" cy="369332"/>
          </a:xfrm>
          <a:prstGeom prst="rect">
            <a:avLst/>
          </a:prstGeom>
          <a:noFill/>
        </p:spPr>
        <p:txBody>
          <a:bodyPr wrap="square" rtlCol="0">
            <a:spAutoFit/>
          </a:bodyPr>
          <a:lstStyle/>
          <a:p>
            <a:pPr algn="ctr"/>
            <a:r>
              <a:rPr lang="en-US" altLang="zh-CN" dirty="0" err="1"/>
              <a:t>Bmob</a:t>
            </a:r>
            <a:r>
              <a:rPr lang="en-US" altLang="zh-CN" dirty="0"/>
              <a:t> Query Template for Android Application</a:t>
            </a:r>
            <a:endParaRPr lang="zh-CN" altLang="en-US" dirty="0"/>
          </a:p>
        </p:txBody>
      </p:sp>
    </p:spTree>
    <p:extLst>
      <p:ext uri="{BB962C8B-B14F-4D97-AF65-F5344CB8AC3E}">
        <p14:creationId xmlns:p14="http://schemas.microsoft.com/office/powerpoint/2010/main" val="225548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52D6-253E-B247-86DA-D6FAF72820AE}"/>
              </a:ext>
            </a:extLst>
          </p:cNvPr>
          <p:cNvSpPr>
            <a:spLocks noGrp="1"/>
          </p:cNvSpPr>
          <p:nvPr>
            <p:ph type="title"/>
          </p:nvPr>
        </p:nvSpPr>
        <p:spPr>
          <a:xfrm>
            <a:off x="637889" y="2893470"/>
            <a:ext cx="2787467" cy="1071062"/>
          </a:xfrm>
        </p:spPr>
        <p:txBody>
          <a:bodyPr vert="horz" lIns="182880" tIns="182880" rIns="182880" bIns="182880" rtlCol="0" anchor="ctr">
            <a:normAutofit/>
          </a:bodyPr>
          <a:lstStyle/>
          <a:p>
            <a:r>
              <a:rPr lang="en-US" sz="2400" dirty="0"/>
              <a:t>User Login</a:t>
            </a:r>
          </a:p>
        </p:txBody>
      </p:sp>
      <p:pic>
        <p:nvPicPr>
          <p:cNvPr id="4" name="Content Placeholder 3">
            <a:extLst>
              <a:ext uri="{FF2B5EF4-FFF2-40B4-BE49-F238E27FC236}">
                <a16:creationId xmlns:a16="http://schemas.microsoft.com/office/drawing/2014/main" id="{9B9B823D-7DE3-3245-9E78-E26CF6F4F565}"/>
              </a:ext>
            </a:extLst>
          </p:cNvPr>
          <p:cNvPicPr>
            <a:picLocks noGrp="1" noChangeAspect="1"/>
          </p:cNvPicPr>
          <p:nvPr>
            <p:ph idx="1"/>
          </p:nvPr>
        </p:nvPicPr>
        <p:blipFill rotWithShape="1">
          <a:blip r:embed="rId2"/>
          <a:srcRect r="25702"/>
          <a:stretch/>
        </p:blipFill>
        <p:spPr>
          <a:xfrm>
            <a:off x="3623028" y="889553"/>
            <a:ext cx="8217661" cy="5078893"/>
          </a:xfrm>
          <a:prstGeom prst="rect">
            <a:avLst/>
          </a:prstGeom>
        </p:spPr>
      </p:pic>
      <p:sp>
        <p:nvSpPr>
          <p:cNvPr id="6" name="文本框 5">
            <a:extLst>
              <a:ext uri="{FF2B5EF4-FFF2-40B4-BE49-F238E27FC236}">
                <a16:creationId xmlns:a16="http://schemas.microsoft.com/office/drawing/2014/main" id="{1498B190-E4F5-4BF9-BDE5-2BCB298CC9A9}"/>
              </a:ext>
            </a:extLst>
          </p:cNvPr>
          <p:cNvSpPr txBox="1"/>
          <p:nvPr/>
        </p:nvSpPr>
        <p:spPr>
          <a:xfrm>
            <a:off x="3623027" y="6303522"/>
            <a:ext cx="8217661" cy="369332"/>
          </a:xfrm>
          <a:prstGeom prst="rect">
            <a:avLst/>
          </a:prstGeom>
          <a:noFill/>
        </p:spPr>
        <p:txBody>
          <a:bodyPr wrap="square" rtlCol="0">
            <a:spAutoFit/>
          </a:bodyPr>
          <a:lstStyle/>
          <a:p>
            <a:pPr algn="ctr"/>
            <a:r>
              <a:rPr lang="en-US" altLang="zh-CN" dirty="0" err="1"/>
              <a:t>Bmob</a:t>
            </a:r>
            <a:r>
              <a:rPr lang="en-US" altLang="zh-CN" dirty="0"/>
              <a:t> Login Template for Web Interface</a:t>
            </a:r>
            <a:endParaRPr lang="zh-CN" altLang="en-US" dirty="0"/>
          </a:p>
        </p:txBody>
      </p:sp>
    </p:spTree>
    <p:extLst>
      <p:ext uri="{BB962C8B-B14F-4D97-AF65-F5344CB8AC3E}">
        <p14:creationId xmlns:p14="http://schemas.microsoft.com/office/powerpoint/2010/main" val="11356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AEFC-64C6-0645-93E6-23D087735C06}"/>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altLang="zh-CN" sz="5400" dirty="0">
                <a:cs typeface="Times New Roman" panose="02020603050405020304" pitchFamily="18" charset="0"/>
              </a:rPr>
              <a:t>Introduction</a:t>
            </a:r>
            <a:endParaRPr lang="en-US" sz="5000" dirty="0"/>
          </a:p>
        </p:txBody>
      </p:sp>
    </p:spTree>
    <p:extLst>
      <p:ext uri="{BB962C8B-B14F-4D97-AF65-F5344CB8AC3E}">
        <p14:creationId xmlns:p14="http://schemas.microsoft.com/office/powerpoint/2010/main" val="3496617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D5B02-1E04-2842-B904-0DC92A031F5F}"/>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dirty="0"/>
              <a:t>Image Processing Algorithms with </a:t>
            </a:r>
            <a:r>
              <a:rPr lang="en-US" sz="5000" dirty="0" err="1"/>
              <a:t>OpenCv</a:t>
            </a:r>
            <a:endParaRPr lang="en-US" sz="5000" dirty="0"/>
          </a:p>
        </p:txBody>
      </p:sp>
    </p:spTree>
    <p:extLst>
      <p:ext uri="{BB962C8B-B14F-4D97-AF65-F5344CB8AC3E}">
        <p14:creationId xmlns:p14="http://schemas.microsoft.com/office/powerpoint/2010/main" val="1867684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B6D4-4836-E344-A83B-361F25988EAD}"/>
              </a:ext>
            </a:extLst>
          </p:cNvPr>
          <p:cNvSpPr>
            <a:spLocks noGrp="1"/>
          </p:cNvSpPr>
          <p:nvPr>
            <p:ph type="title"/>
          </p:nvPr>
        </p:nvSpPr>
        <p:spPr/>
        <p:txBody>
          <a:bodyPr/>
          <a:lstStyle/>
          <a:p>
            <a:r>
              <a:rPr lang="en-US" dirty="0"/>
              <a:t>Gift transformation</a:t>
            </a:r>
          </a:p>
        </p:txBody>
      </p:sp>
      <p:pic>
        <p:nvPicPr>
          <p:cNvPr id="7" name="Content Placeholder 6" descr="A picture containing toiletry, cosmetic&#10;&#10;Description automatically generated">
            <a:extLst>
              <a:ext uri="{FF2B5EF4-FFF2-40B4-BE49-F238E27FC236}">
                <a16:creationId xmlns:a16="http://schemas.microsoft.com/office/drawing/2014/main" id="{BEC7C5A9-95B7-174C-80F4-CB90B98D3B21}"/>
              </a:ext>
            </a:extLst>
          </p:cNvPr>
          <p:cNvPicPr>
            <a:picLocks noGrp="1" noChangeAspect="1"/>
          </p:cNvPicPr>
          <p:nvPr>
            <p:ph idx="1"/>
          </p:nvPr>
        </p:nvPicPr>
        <p:blipFill>
          <a:blip r:embed="rId2"/>
          <a:stretch>
            <a:fillRect/>
          </a:stretch>
        </p:blipFill>
        <p:spPr>
          <a:xfrm>
            <a:off x="1906014" y="3425755"/>
            <a:ext cx="2191273" cy="2191273"/>
          </a:xfrm>
        </p:spPr>
      </p:pic>
      <p:pic>
        <p:nvPicPr>
          <p:cNvPr id="9" name="Picture 8" descr="A flat screen television&#10;&#10;Description automatically generated">
            <a:extLst>
              <a:ext uri="{FF2B5EF4-FFF2-40B4-BE49-F238E27FC236}">
                <a16:creationId xmlns:a16="http://schemas.microsoft.com/office/drawing/2014/main" id="{E4839397-72A3-D147-B72D-28C327BBEEB1}"/>
              </a:ext>
            </a:extLst>
          </p:cNvPr>
          <p:cNvPicPr>
            <a:picLocks noChangeAspect="1"/>
          </p:cNvPicPr>
          <p:nvPr/>
        </p:nvPicPr>
        <p:blipFill>
          <a:blip r:embed="rId3"/>
          <a:stretch>
            <a:fillRect/>
          </a:stretch>
        </p:blipFill>
        <p:spPr>
          <a:xfrm>
            <a:off x="4774110" y="2438774"/>
            <a:ext cx="2347276" cy="417293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3474CFD-686F-1443-81BE-A5CCC076229C}"/>
              </a:ext>
            </a:extLst>
          </p:cNvPr>
          <p:cNvPicPr>
            <a:picLocks noChangeAspect="1"/>
          </p:cNvPicPr>
          <p:nvPr/>
        </p:nvPicPr>
        <p:blipFill>
          <a:blip r:embed="rId4"/>
          <a:stretch>
            <a:fillRect/>
          </a:stretch>
        </p:blipFill>
        <p:spPr>
          <a:xfrm>
            <a:off x="7798209" y="2438774"/>
            <a:ext cx="2347276" cy="4172935"/>
          </a:xfrm>
          <a:prstGeom prst="rect">
            <a:avLst/>
          </a:prstGeom>
        </p:spPr>
      </p:pic>
    </p:spTree>
    <p:extLst>
      <p:ext uri="{BB962C8B-B14F-4D97-AF65-F5344CB8AC3E}">
        <p14:creationId xmlns:p14="http://schemas.microsoft.com/office/powerpoint/2010/main" val="24843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B6D4-4836-E344-A83B-361F25988EAD}"/>
              </a:ext>
            </a:extLst>
          </p:cNvPr>
          <p:cNvSpPr>
            <a:spLocks noGrp="1"/>
          </p:cNvSpPr>
          <p:nvPr>
            <p:ph type="title"/>
          </p:nvPr>
        </p:nvSpPr>
        <p:spPr/>
        <p:txBody>
          <a:bodyPr/>
          <a:lstStyle/>
          <a:p>
            <a:r>
              <a:rPr lang="en-US" dirty="0"/>
              <a:t>Gift transformation</a:t>
            </a:r>
          </a:p>
        </p:txBody>
      </p:sp>
      <p:sp>
        <p:nvSpPr>
          <p:cNvPr id="5" name="内容占位符 4">
            <a:extLst>
              <a:ext uri="{FF2B5EF4-FFF2-40B4-BE49-F238E27FC236}">
                <a16:creationId xmlns:a16="http://schemas.microsoft.com/office/drawing/2014/main" id="{6EB1C97E-24E1-49E1-BC77-53902CD93162}"/>
              </a:ext>
            </a:extLst>
          </p:cNvPr>
          <p:cNvSpPr>
            <a:spLocks noGrp="1"/>
          </p:cNvSpPr>
          <p:nvPr>
            <p:ph idx="1"/>
          </p:nvPr>
        </p:nvSpPr>
        <p:spPr>
          <a:xfrm>
            <a:off x="1488332" y="2638044"/>
            <a:ext cx="9339324" cy="3530527"/>
          </a:xfrm>
        </p:spPr>
        <p:txBody>
          <a:bodyPr>
            <a:normAutofit/>
          </a:bodyPr>
          <a:lstStyle/>
          <a:p>
            <a:pPr marL="0" indent="0" algn="just">
              <a:buNone/>
            </a:pPr>
            <a:r>
              <a:rPr lang="zh-CN" altLang="en-US" sz="2400" dirty="0">
                <a:latin typeface="Times New Roman" panose="02020603050405020304" pitchFamily="18" charset="0"/>
                <a:cs typeface="Times New Roman" panose="02020603050405020304" pitchFamily="18" charset="0"/>
              </a:rPr>
              <a:t>For perspective transformation, we use a 3x3 transformation matrix. To find this transformation matrix, we need four points on the gift image which will be the four corners of the gift image and corresponding points on the background image. The corresponding points will be the four corners of the user selected region.  Among these four points, three of them should not be collinear. Then transformation matrix can be found by the function getPerspectiveTransform. Then use the warpPerspective function to apply transformation with this 3x3 transformation matrix.</a:t>
            </a:r>
            <a:endParaRPr lang="zh-CN" altLang="en-US" dirty="0"/>
          </a:p>
        </p:txBody>
      </p:sp>
    </p:spTree>
    <p:extLst>
      <p:ext uri="{BB962C8B-B14F-4D97-AF65-F5344CB8AC3E}">
        <p14:creationId xmlns:p14="http://schemas.microsoft.com/office/powerpoint/2010/main" val="1922877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B6D4-4836-E344-A83B-361F25988EAD}"/>
              </a:ext>
            </a:extLst>
          </p:cNvPr>
          <p:cNvSpPr>
            <a:spLocks noGrp="1"/>
          </p:cNvSpPr>
          <p:nvPr>
            <p:ph type="title"/>
          </p:nvPr>
        </p:nvSpPr>
        <p:spPr/>
        <p:txBody>
          <a:bodyPr/>
          <a:lstStyle/>
          <a:p>
            <a:r>
              <a:rPr lang="en-US" dirty="0"/>
              <a:t>Region Recognition</a:t>
            </a:r>
          </a:p>
        </p:txBody>
      </p:sp>
      <p:pic>
        <p:nvPicPr>
          <p:cNvPr id="16" name="内容占位符 15" descr="图片包含 室内, 餐桌, 墙壁, 就坐&#10;&#10;已生成极高可信度的说明">
            <a:extLst>
              <a:ext uri="{FF2B5EF4-FFF2-40B4-BE49-F238E27FC236}">
                <a16:creationId xmlns:a16="http://schemas.microsoft.com/office/drawing/2014/main" id="{78DF1AC7-11D3-48C7-B2AE-56DBB82775ED}"/>
              </a:ext>
            </a:extLst>
          </p:cNvPr>
          <p:cNvPicPr>
            <a:picLocks noGrp="1" noChangeAspect="1"/>
          </p:cNvPicPr>
          <p:nvPr>
            <p:ph idx="1"/>
          </p:nvPr>
        </p:nvPicPr>
        <p:blipFill>
          <a:blip r:embed="rId2"/>
          <a:stretch>
            <a:fillRect/>
          </a:stretch>
        </p:blipFill>
        <p:spPr>
          <a:xfrm>
            <a:off x="2231136" y="2896343"/>
            <a:ext cx="7729728" cy="3535635"/>
          </a:xfrm>
        </p:spPr>
      </p:pic>
    </p:spTree>
    <p:extLst>
      <p:ext uri="{BB962C8B-B14F-4D97-AF65-F5344CB8AC3E}">
        <p14:creationId xmlns:p14="http://schemas.microsoft.com/office/powerpoint/2010/main" val="3193590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B6D4-4836-E344-A83B-361F25988EAD}"/>
              </a:ext>
            </a:extLst>
          </p:cNvPr>
          <p:cNvSpPr>
            <a:spLocks noGrp="1"/>
          </p:cNvSpPr>
          <p:nvPr>
            <p:ph type="title"/>
          </p:nvPr>
        </p:nvSpPr>
        <p:spPr/>
        <p:txBody>
          <a:bodyPr/>
          <a:lstStyle/>
          <a:p>
            <a:r>
              <a:rPr lang="en-US" altLang="zh-CN" dirty="0"/>
              <a:t>Region Recognition</a:t>
            </a:r>
            <a:endParaRPr lang="en-US" dirty="0"/>
          </a:p>
        </p:txBody>
      </p:sp>
      <p:sp>
        <p:nvSpPr>
          <p:cNvPr id="5" name="内容占位符 4">
            <a:extLst>
              <a:ext uri="{FF2B5EF4-FFF2-40B4-BE49-F238E27FC236}">
                <a16:creationId xmlns:a16="http://schemas.microsoft.com/office/drawing/2014/main" id="{6EB1C97E-24E1-49E1-BC77-53902CD93162}"/>
              </a:ext>
            </a:extLst>
          </p:cNvPr>
          <p:cNvSpPr>
            <a:spLocks noGrp="1"/>
          </p:cNvSpPr>
          <p:nvPr>
            <p:ph idx="1"/>
          </p:nvPr>
        </p:nvSpPr>
        <p:spPr>
          <a:xfrm>
            <a:off x="1374244" y="2453219"/>
            <a:ext cx="9443511" cy="3626568"/>
          </a:xfrm>
        </p:spPr>
        <p:txBody>
          <a:bodyPr>
            <a:normAutofit lnSpcReduction="10000"/>
          </a:bodyPr>
          <a:lstStyle/>
          <a:p>
            <a:r>
              <a:rPr lang="en-US" altLang="zh-CN" sz="2400" dirty="0">
                <a:latin typeface="Times New Roman" panose="02020603050405020304" pitchFamily="18" charset="0"/>
                <a:cs typeface="Times New Roman" panose="02020603050405020304" pitchFamily="18" charset="0"/>
              </a:rPr>
              <a:t>Detect the </a:t>
            </a:r>
            <a:r>
              <a:rPr lang="en-US" altLang="zh-CN" sz="2400" dirty="0" err="1">
                <a:latin typeface="Times New Roman" panose="02020603050405020304" pitchFamily="18" charset="0"/>
                <a:cs typeface="Times New Roman" panose="02020603050405020304" pitchFamily="18" charset="0"/>
              </a:rPr>
              <a:t>keypoints</a:t>
            </a:r>
            <a:r>
              <a:rPr lang="en-US" altLang="zh-CN" sz="2400" dirty="0">
                <a:latin typeface="Times New Roman" panose="02020603050405020304" pitchFamily="18" charset="0"/>
                <a:cs typeface="Times New Roman" panose="02020603050405020304" pitchFamily="18" charset="0"/>
              </a:rPr>
              <a:t> using ‘AKAZE’ detector</a:t>
            </a:r>
          </a:p>
          <a:p>
            <a:r>
              <a:rPr lang="en-US" altLang="zh-CN" sz="2400" dirty="0">
                <a:latin typeface="Times New Roman" panose="02020603050405020304" pitchFamily="18" charset="0"/>
                <a:cs typeface="Times New Roman" panose="02020603050405020304" pitchFamily="18" charset="0"/>
              </a:rPr>
              <a:t>Calculate descriptors (feature vectors)</a:t>
            </a:r>
          </a:p>
          <a:p>
            <a:r>
              <a:rPr lang="en-US" altLang="zh-CN" sz="2400" dirty="0">
                <a:latin typeface="Times New Roman" panose="02020603050405020304" pitchFamily="18" charset="0"/>
                <a:cs typeface="Times New Roman" panose="02020603050405020304" pitchFamily="18" charset="0"/>
              </a:rPr>
              <a:t>Matching descriptor using BRUTEFORCE_HAMMING matcher</a:t>
            </a:r>
          </a:p>
          <a:p>
            <a:r>
              <a:rPr lang="en-US" altLang="zh-CN" sz="2400" dirty="0">
                <a:latin typeface="Times New Roman" panose="02020603050405020304" pitchFamily="18" charset="0"/>
                <a:cs typeface="Times New Roman" panose="02020603050405020304" pitchFamily="18" charset="0"/>
              </a:rPr>
              <a:t>Get the </a:t>
            </a:r>
            <a:r>
              <a:rPr lang="en-US" altLang="zh-CN" sz="2400" dirty="0" err="1">
                <a:latin typeface="Times New Roman" panose="02020603050405020304" pitchFamily="18" charset="0"/>
                <a:cs typeface="Times New Roman" panose="02020603050405020304" pitchFamily="18" charset="0"/>
              </a:rPr>
              <a:t>keypoints</a:t>
            </a:r>
            <a:r>
              <a:rPr lang="en-US" altLang="zh-CN" sz="2400" dirty="0">
                <a:latin typeface="Times New Roman" panose="02020603050405020304" pitchFamily="18" charset="0"/>
                <a:cs typeface="Times New Roman" panose="02020603050405020304" pitchFamily="18" charset="0"/>
              </a:rPr>
              <a:t> from the ‘good’ matches</a:t>
            </a:r>
          </a:p>
          <a:p>
            <a:r>
              <a:rPr lang="en-US" altLang="zh-CN" sz="2400" dirty="0">
                <a:latin typeface="Times New Roman" panose="02020603050405020304" pitchFamily="18" charset="0"/>
                <a:cs typeface="Times New Roman" panose="02020603050405020304" pitchFamily="18" charset="0"/>
              </a:rPr>
              <a:t>Find a perspective transformation between two planes by using the </a:t>
            </a:r>
            <a:r>
              <a:rPr lang="en-US" altLang="zh-CN" sz="2400" dirty="0" err="1">
                <a:latin typeface="Times New Roman" panose="02020603050405020304" pitchFamily="18" charset="0"/>
                <a:cs typeface="Times New Roman" panose="02020603050405020304" pitchFamily="18" charset="0"/>
              </a:rPr>
              <a:t>findHomography</a:t>
            </a:r>
            <a:r>
              <a:rPr lang="en-US" altLang="zh-CN" sz="2400" dirty="0">
                <a:latin typeface="Times New Roman" panose="02020603050405020304" pitchFamily="18" charset="0"/>
                <a:cs typeface="Times New Roman" panose="02020603050405020304" pitchFamily="18" charset="0"/>
              </a:rPr>
              <a:t> method</a:t>
            </a:r>
          </a:p>
          <a:p>
            <a:r>
              <a:rPr lang="en-US" altLang="zh-CN" sz="2400" dirty="0">
                <a:latin typeface="Times New Roman" panose="02020603050405020304" pitchFamily="18" charset="0"/>
                <a:cs typeface="Times New Roman" panose="02020603050405020304" pitchFamily="18" charset="0"/>
              </a:rPr>
              <a:t>Put the four corners from the selected region into the template matrix</a:t>
            </a:r>
          </a:p>
          <a:p>
            <a:r>
              <a:rPr lang="en-US" altLang="zh-CN" sz="2400" dirty="0">
                <a:latin typeface="Times New Roman" panose="02020603050405020304" pitchFamily="18" charset="0"/>
                <a:cs typeface="Times New Roman" panose="02020603050405020304" pitchFamily="18" charset="0"/>
              </a:rPr>
              <a:t>Localize the object</a:t>
            </a:r>
            <a:endParaRPr lang="zh-CN" altLang="en-US" sz="2400" dirty="0">
              <a:latin typeface="Times New Roman" panose="02020603050405020304" pitchFamily="18" charset="0"/>
              <a:cs typeface="Times New Roman" panose="02020603050405020304" pitchFamily="18" charset="0"/>
            </a:endParaRPr>
          </a:p>
          <a:p>
            <a:endParaRPr lang="zh-CN" altLang="en-US" sz="2000" dirty="0">
              <a:latin typeface="+mn-ea"/>
            </a:endParaRPr>
          </a:p>
        </p:txBody>
      </p:sp>
    </p:spTree>
    <p:extLst>
      <p:ext uri="{BB962C8B-B14F-4D97-AF65-F5344CB8AC3E}">
        <p14:creationId xmlns:p14="http://schemas.microsoft.com/office/powerpoint/2010/main" val="369935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B6D4-4836-E344-A83B-361F25988EAD}"/>
              </a:ext>
            </a:extLst>
          </p:cNvPr>
          <p:cNvSpPr>
            <a:spLocks noGrp="1"/>
          </p:cNvSpPr>
          <p:nvPr>
            <p:ph type="title"/>
          </p:nvPr>
        </p:nvSpPr>
        <p:spPr/>
        <p:txBody>
          <a:bodyPr/>
          <a:lstStyle/>
          <a:p>
            <a:r>
              <a:rPr lang="en-US" altLang="zh-CN" dirty="0"/>
              <a:t>Region Recognition</a:t>
            </a:r>
            <a:endParaRPr lang="en-US" dirty="0"/>
          </a:p>
        </p:txBody>
      </p:sp>
      <p:pic>
        <p:nvPicPr>
          <p:cNvPr id="7" name="内容占位符 6" descr="图片包含 屏幕截图&#10;&#10;已生成极高可信度的说明">
            <a:extLst>
              <a:ext uri="{FF2B5EF4-FFF2-40B4-BE49-F238E27FC236}">
                <a16:creationId xmlns:a16="http://schemas.microsoft.com/office/drawing/2014/main" id="{EBBAFCD1-8031-472F-8AE0-AB78BE76D493}"/>
              </a:ext>
            </a:extLst>
          </p:cNvPr>
          <p:cNvPicPr>
            <a:picLocks noGrp="1" noChangeAspect="1"/>
          </p:cNvPicPr>
          <p:nvPr>
            <p:ph idx="1"/>
          </p:nvPr>
        </p:nvPicPr>
        <p:blipFill>
          <a:blip r:embed="rId2"/>
          <a:stretch>
            <a:fillRect/>
          </a:stretch>
        </p:blipFill>
        <p:spPr>
          <a:xfrm>
            <a:off x="2231136" y="2463327"/>
            <a:ext cx="7729728" cy="4124375"/>
          </a:xfrm>
        </p:spPr>
      </p:pic>
    </p:spTree>
    <p:extLst>
      <p:ext uri="{BB962C8B-B14F-4D97-AF65-F5344CB8AC3E}">
        <p14:creationId xmlns:p14="http://schemas.microsoft.com/office/powerpoint/2010/main" val="4079499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D1260-13D1-4A4A-9579-D06C176588CE}"/>
              </a:ext>
            </a:extLst>
          </p:cNvPr>
          <p:cNvSpPr>
            <a:spLocks noGrp="1"/>
          </p:cNvSpPr>
          <p:nvPr>
            <p:ph type="title"/>
          </p:nvPr>
        </p:nvSpPr>
        <p:spPr/>
        <p:txBody>
          <a:bodyPr/>
          <a:lstStyle/>
          <a:p>
            <a:r>
              <a:rPr lang="en-US" altLang="zh-CN" dirty="0"/>
              <a:t>Testing</a:t>
            </a:r>
            <a:endParaRPr lang="zh-CN" altLang="en-US" dirty="0"/>
          </a:p>
        </p:txBody>
      </p:sp>
      <p:sp>
        <p:nvSpPr>
          <p:cNvPr id="3" name="内容占位符 2">
            <a:extLst>
              <a:ext uri="{FF2B5EF4-FFF2-40B4-BE49-F238E27FC236}">
                <a16:creationId xmlns:a16="http://schemas.microsoft.com/office/drawing/2014/main" id="{B4F4BAE5-3602-43A6-B991-C3C395B54BFB}"/>
              </a:ext>
            </a:extLst>
          </p:cNvPr>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The Android application had no formal unit testing, in large part due to the complex nature of image </a:t>
            </a:r>
            <a:r>
              <a:rPr lang="en-US" altLang="zh-CN" sz="2400" dirty="0" err="1">
                <a:latin typeface="Times New Roman" panose="02020603050405020304" pitchFamily="18" charset="0"/>
                <a:cs typeface="Times New Roman" panose="02020603050405020304" pitchFamily="18" charset="0"/>
              </a:rPr>
              <a:t>keypointing</a:t>
            </a:r>
            <a:r>
              <a:rPr lang="en-US" altLang="zh-CN" sz="2400" dirty="0">
                <a:latin typeface="Times New Roman" panose="02020603050405020304" pitchFamily="18" charset="0"/>
                <a:cs typeface="Times New Roman" panose="02020603050405020304" pitchFamily="18" charset="0"/>
              </a:rPr>
              <a:t>.  Nonetheless, the system was heavily user tested and demonstrated reasonable performance</a:t>
            </a:r>
          </a:p>
          <a:p>
            <a:r>
              <a:rPr lang="en-US" altLang="zh-CN" sz="2400" dirty="0">
                <a:latin typeface="Times New Roman" panose="02020603050405020304" pitchFamily="18" charset="0"/>
                <a:cs typeface="Times New Roman" panose="02020603050405020304" pitchFamily="18" charset="0"/>
              </a:rPr>
              <a:t>The web interface was mainly used to retrieve data and show it on the user interface. So we just test it by manual observation.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0835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屏幕, 监视器, 电视, 墙壁&#10;&#10;已生成极高可信度的说明">
            <a:extLst>
              <a:ext uri="{FF2B5EF4-FFF2-40B4-BE49-F238E27FC236}">
                <a16:creationId xmlns:a16="http://schemas.microsoft.com/office/drawing/2014/main" id="{5912EBC9-17B7-41ED-B09E-1507959CF1D2}"/>
              </a:ext>
            </a:extLst>
          </p:cNvPr>
          <p:cNvPicPr>
            <a:picLocks noGrp="1" noChangeAspect="1"/>
          </p:cNvPicPr>
          <p:nvPr>
            <p:ph idx="1"/>
          </p:nvPr>
        </p:nvPicPr>
        <p:blipFill>
          <a:blip r:embed="rId2"/>
          <a:stretch>
            <a:fillRect/>
          </a:stretch>
        </p:blipFill>
        <p:spPr>
          <a:xfrm>
            <a:off x="996814" y="196529"/>
            <a:ext cx="3166972" cy="5630175"/>
          </a:xfrm>
        </p:spPr>
      </p:pic>
      <p:pic>
        <p:nvPicPr>
          <p:cNvPr id="7" name="图片 6" descr="图片包含 电子产品, 建筑物, 户外&#10;&#10;已生成高可信度的说明">
            <a:extLst>
              <a:ext uri="{FF2B5EF4-FFF2-40B4-BE49-F238E27FC236}">
                <a16:creationId xmlns:a16="http://schemas.microsoft.com/office/drawing/2014/main" id="{39BD2EEF-F740-42DA-BDEC-9022FAB889AF}"/>
              </a:ext>
            </a:extLst>
          </p:cNvPr>
          <p:cNvPicPr>
            <a:picLocks noChangeAspect="1"/>
          </p:cNvPicPr>
          <p:nvPr/>
        </p:nvPicPr>
        <p:blipFill>
          <a:blip r:embed="rId3"/>
          <a:stretch>
            <a:fillRect/>
          </a:stretch>
        </p:blipFill>
        <p:spPr>
          <a:xfrm>
            <a:off x="4332870" y="196529"/>
            <a:ext cx="3166972" cy="5630174"/>
          </a:xfrm>
          <a:prstGeom prst="rect">
            <a:avLst/>
          </a:prstGeom>
        </p:spPr>
      </p:pic>
      <p:pic>
        <p:nvPicPr>
          <p:cNvPr id="9" name="图片 8" descr="图片包含 监视器, 室内&#10;&#10;已生成高可信度的说明">
            <a:extLst>
              <a:ext uri="{FF2B5EF4-FFF2-40B4-BE49-F238E27FC236}">
                <a16:creationId xmlns:a16="http://schemas.microsoft.com/office/drawing/2014/main" id="{F03374B2-6E62-4A7E-9FC2-723E432327D3}"/>
              </a:ext>
            </a:extLst>
          </p:cNvPr>
          <p:cNvPicPr>
            <a:picLocks noChangeAspect="1"/>
          </p:cNvPicPr>
          <p:nvPr/>
        </p:nvPicPr>
        <p:blipFill>
          <a:blip r:embed="rId4"/>
          <a:stretch>
            <a:fillRect/>
          </a:stretch>
        </p:blipFill>
        <p:spPr>
          <a:xfrm>
            <a:off x="7745758" y="196529"/>
            <a:ext cx="3166974" cy="5630175"/>
          </a:xfrm>
          <a:prstGeom prst="rect">
            <a:avLst/>
          </a:prstGeom>
        </p:spPr>
      </p:pic>
      <p:sp>
        <p:nvSpPr>
          <p:cNvPr id="6" name="文本框 5">
            <a:extLst>
              <a:ext uri="{FF2B5EF4-FFF2-40B4-BE49-F238E27FC236}">
                <a16:creationId xmlns:a16="http://schemas.microsoft.com/office/drawing/2014/main" id="{03F13AE5-502D-4B4B-8F3C-CAE785E12D39}"/>
              </a:ext>
            </a:extLst>
          </p:cNvPr>
          <p:cNvSpPr txBox="1"/>
          <p:nvPr/>
        </p:nvSpPr>
        <p:spPr>
          <a:xfrm>
            <a:off x="996814" y="6174297"/>
            <a:ext cx="9915918" cy="369332"/>
          </a:xfrm>
          <a:prstGeom prst="rect">
            <a:avLst/>
          </a:prstGeom>
          <a:noFill/>
        </p:spPr>
        <p:txBody>
          <a:bodyPr wrap="square" rtlCol="0">
            <a:spAutoFit/>
          </a:bodyPr>
          <a:lstStyle/>
          <a:p>
            <a:pPr algn="ctr"/>
            <a:r>
              <a:rPr lang="en-US" altLang="zh-CN" dirty="0"/>
              <a:t>Recognition example(continued)</a:t>
            </a:r>
            <a:endParaRPr lang="zh-CN" altLang="en-US" dirty="0"/>
          </a:p>
        </p:txBody>
      </p:sp>
    </p:spTree>
    <p:extLst>
      <p:ext uri="{BB962C8B-B14F-4D97-AF65-F5344CB8AC3E}">
        <p14:creationId xmlns:p14="http://schemas.microsoft.com/office/powerpoint/2010/main" val="332638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8174C7-3ABC-459D-8030-9F138EF6EBCF}"/>
              </a:ext>
            </a:extLst>
          </p:cNvPr>
          <p:cNvPicPr>
            <a:picLocks noChangeAspect="1"/>
          </p:cNvPicPr>
          <p:nvPr/>
        </p:nvPicPr>
        <p:blipFill>
          <a:blip r:embed="rId2"/>
          <a:stretch>
            <a:fillRect/>
          </a:stretch>
        </p:blipFill>
        <p:spPr>
          <a:xfrm>
            <a:off x="6362703" y="337084"/>
            <a:ext cx="3166970" cy="5630169"/>
          </a:xfrm>
          <a:prstGeom prst="rect">
            <a:avLst/>
          </a:prstGeom>
        </p:spPr>
      </p:pic>
      <p:pic>
        <p:nvPicPr>
          <p:cNvPr id="3" name="内容占位符 3" descr="图片包含 屏幕, 监视器, 电视, 墙壁&#10;&#10;已生成极高可信度的说明">
            <a:extLst>
              <a:ext uri="{FF2B5EF4-FFF2-40B4-BE49-F238E27FC236}">
                <a16:creationId xmlns:a16="http://schemas.microsoft.com/office/drawing/2014/main" id="{45C99EE6-D186-48A2-93B7-13FE7984A934}"/>
              </a:ext>
            </a:extLst>
          </p:cNvPr>
          <p:cNvPicPr>
            <a:picLocks noChangeAspect="1"/>
          </p:cNvPicPr>
          <p:nvPr/>
        </p:nvPicPr>
        <p:blipFill>
          <a:blip r:embed="rId3"/>
          <a:stretch>
            <a:fillRect/>
          </a:stretch>
        </p:blipFill>
        <p:spPr>
          <a:xfrm>
            <a:off x="2832204" y="337078"/>
            <a:ext cx="3166972" cy="5630175"/>
          </a:xfrm>
          <a:prstGeom prst="rect">
            <a:avLst/>
          </a:prstGeom>
        </p:spPr>
      </p:pic>
      <p:sp>
        <p:nvSpPr>
          <p:cNvPr id="4" name="文本框 3">
            <a:extLst>
              <a:ext uri="{FF2B5EF4-FFF2-40B4-BE49-F238E27FC236}">
                <a16:creationId xmlns:a16="http://schemas.microsoft.com/office/drawing/2014/main" id="{8459EC92-720B-486F-9F20-E7A2CE8874B2}"/>
              </a:ext>
            </a:extLst>
          </p:cNvPr>
          <p:cNvSpPr txBox="1"/>
          <p:nvPr/>
        </p:nvSpPr>
        <p:spPr>
          <a:xfrm>
            <a:off x="2832204" y="6174297"/>
            <a:ext cx="6697469" cy="369332"/>
          </a:xfrm>
          <a:prstGeom prst="rect">
            <a:avLst/>
          </a:prstGeom>
          <a:noFill/>
        </p:spPr>
        <p:txBody>
          <a:bodyPr wrap="square" rtlCol="0">
            <a:spAutoFit/>
          </a:bodyPr>
          <a:lstStyle/>
          <a:p>
            <a:pPr algn="ctr"/>
            <a:r>
              <a:rPr lang="en-US" altLang="zh-CN" dirty="0"/>
              <a:t>Recognition example</a:t>
            </a:r>
            <a:endParaRPr lang="zh-CN" altLang="en-US" dirty="0"/>
          </a:p>
        </p:txBody>
      </p:sp>
    </p:spTree>
    <p:extLst>
      <p:ext uri="{BB962C8B-B14F-4D97-AF65-F5344CB8AC3E}">
        <p14:creationId xmlns:p14="http://schemas.microsoft.com/office/powerpoint/2010/main" val="86458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4FB3-A466-244C-B607-5FBAD89106A7}"/>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4E62037E-61A8-E148-8835-EDCF0C463106}"/>
              </a:ext>
            </a:extLst>
          </p:cNvPr>
          <p:cNvSpPr txBox="1"/>
          <p:nvPr/>
        </p:nvSpPr>
        <p:spPr>
          <a:xfrm>
            <a:off x="5636029" y="2975956"/>
            <a:ext cx="65" cy="276999"/>
          </a:xfrm>
          <a:prstGeom prst="rect">
            <a:avLst/>
          </a:prstGeom>
          <a:noFill/>
        </p:spPr>
        <p:txBody>
          <a:bodyPr wrap="none" lIns="0" tIns="0" rIns="0" bIns="0" rtlCol="0">
            <a:spAutoFit/>
          </a:bodyPr>
          <a:lstStyle/>
          <a:p>
            <a:endParaRPr lang="en-US" dirty="0"/>
          </a:p>
        </p:txBody>
      </p:sp>
      <p:sp>
        <p:nvSpPr>
          <p:cNvPr id="5" name="Content Placeholder 2">
            <a:extLst>
              <a:ext uri="{FF2B5EF4-FFF2-40B4-BE49-F238E27FC236}">
                <a16:creationId xmlns:a16="http://schemas.microsoft.com/office/drawing/2014/main" id="{E470A40B-BE78-41FD-A391-8CB8C1E1E448}"/>
              </a:ext>
            </a:extLst>
          </p:cNvPr>
          <p:cNvSpPr txBox="1">
            <a:spLocks/>
          </p:cNvSpPr>
          <p:nvPr/>
        </p:nvSpPr>
        <p:spPr>
          <a:xfrm>
            <a:off x="1517746" y="2409877"/>
            <a:ext cx="9156507" cy="32361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p>
          <a:p>
            <a:pPr algn="just"/>
            <a:r>
              <a:rPr lang="en-US" sz="2600" dirty="0">
                <a:latin typeface="Times New Roman" panose="02020603050405020304" pitchFamily="18" charset="0"/>
                <a:cs typeface="Times New Roman" panose="02020603050405020304" pitchFamily="18" charset="0"/>
              </a:rPr>
              <a:t>Basic social software functions like ‘add friends’,  ‘delete friends’,  ‘sign in’, ‘sign up’ and ‘edit proﬁle’ and we can also ’send gifts’ and ’ﬁnd gift’ using third-party recognition library suggested by Dr. Hunt  </a:t>
            </a:r>
          </a:p>
          <a:p>
            <a:pPr algn="just"/>
            <a:r>
              <a:rPr lang="en-US" sz="2600" dirty="0">
                <a:latin typeface="Times New Roman" panose="02020603050405020304" pitchFamily="18" charset="0"/>
                <a:cs typeface="Times New Roman" panose="02020603050405020304" pitchFamily="18" charset="0"/>
              </a:rPr>
              <a:t>The Android application can navigate users to the gift location and detect user location in real time</a:t>
            </a:r>
          </a:p>
          <a:p>
            <a:pPr algn="just"/>
            <a:r>
              <a:rPr lang="en-US" sz="2600" dirty="0">
                <a:latin typeface="Times New Roman" panose="02020603050405020304" pitchFamily="18" charset="0"/>
                <a:cs typeface="Times New Roman" panose="02020603050405020304" pitchFamily="18" charset="0"/>
              </a:rPr>
              <a:t>We have 12 activities for the Android application and 8 pages for web interface.</a:t>
            </a:r>
          </a:p>
          <a:p>
            <a:pPr algn="just"/>
            <a:r>
              <a:rPr lang="en-US" sz="2600" dirty="0">
                <a:latin typeface="Times New Roman" panose="02020603050405020304" pitchFamily="18" charset="0"/>
                <a:cs typeface="Times New Roman" panose="02020603050405020304" pitchFamily="18" charset="0"/>
              </a:rPr>
              <a:t>More than three thousand lines of code has been generated</a:t>
            </a:r>
          </a:p>
        </p:txBody>
      </p:sp>
    </p:spTree>
    <p:extLst>
      <p:ext uri="{BB962C8B-B14F-4D97-AF65-F5344CB8AC3E}">
        <p14:creationId xmlns:p14="http://schemas.microsoft.com/office/powerpoint/2010/main" val="177680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EF4D-3ED4-CA45-AE1F-08CE0A2A03B5}"/>
              </a:ext>
            </a:extLst>
          </p:cNvPr>
          <p:cNvSpPr>
            <a:spLocks noGrp="1"/>
          </p:cNvSpPr>
          <p:nvPr>
            <p:ph type="title"/>
          </p:nvPr>
        </p:nvSpPr>
        <p:spPr/>
        <p:txBody>
          <a:bodyPr/>
          <a:lstStyle/>
          <a:p>
            <a:r>
              <a:rPr lang="en-US" altLang="zh-CN" dirty="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7E5796E5-F9C0-834A-ABD3-955B61660D66}"/>
              </a:ext>
            </a:extLst>
          </p:cNvPr>
          <p:cNvSpPr>
            <a:spLocks noGrp="1"/>
          </p:cNvSpPr>
          <p:nvPr>
            <p:ph idx="1"/>
          </p:nvPr>
        </p:nvSpPr>
        <p:spPr>
          <a:xfrm>
            <a:off x="1557793" y="2638044"/>
            <a:ext cx="9076413" cy="3255264"/>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This capstone project developed an Android application and a web interface. The requirements gathering, design, implementation and testing phases are outlined. The Android application will allow users to attach virtual objects, or gifts, at specific locations in the real world. Virtual entities will be viewable and recoverable only by those individuals that the user selects. Recipients can only see the gifts when scanning the exact scene from which the virtual message was sent. The web interface will allow users to view their personal data and have an overview of the application before they download the Android application.</a:t>
            </a:r>
          </a:p>
        </p:txBody>
      </p:sp>
    </p:spTree>
    <p:extLst>
      <p:ext uri="{BB962C8B-B14F-4D97-AF65-F5344CB8AC3E}">
        <p14:creationId xmlns:p14="http://schemas.microsoft.com/office/powerpoint/2010/main" val="844868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4FB3-A466-244C-B607-5FBAD89106A7}"/>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1B45F64-033D-2E46-AD03-38DBCC9EC17C}"/>
              </a:ext>
            </a:extLst>
          </p:cNvPr>
          <p:cNvSpPr>
            <a:spLocks noGrp="1"/>
          </p:cNvSpPr>
          <p:nvPr>
            <p:ph idx="1"/>
          </p:nvPr>
        </p:nvSpPr>
        <p:spPr>
          <a:xfrm>
            <a:off x="1384868" y="2564001"/>
            <a:ext cx="9422264" cy="3719979"/>
          </a:xfrm>
        </p:spPr>
        <p:txBody>
          <a:bodyPr>
            <a:normAutofit/>
          </a:bodyPr>
          <a:lstStyle/>
          <a:p>
            <a:pPr marL="0" indent="0">
              <a:buNone/>
            </a:pPr>
            <a:endParaRPr lang="en-US" dirty="0"/>
          </a:p>
          <a:p>
            <a:pPr algn="just"/>
            <a:r>
              <a:rPr lang="en-US" sz="2400" dirty="0">
                <a:latin typeface="Times New Roman" panose="02020603050405020304" pitchFamily="18" charset="0"/>
                <a:cs typeface="Times New Roman" panose="02020603050405020304" pitchFamily="18" charset="0"/>
              </a:rPr>
              <a:t>The testing of accuracy of gift recognition needs to be completed, which requires thousands of actual scenes from diﬀerent places</a:t>
            </a:r>
          </a:p>
          <a:p>
            <a:pPr algn="just"/>
            <a:r>
              <a:rPr lang="en-US" sz="2400" dirty="0">
                <a:latin typeface="Times New Roman" panose="02020603050405020304" pitchFamily="18" charset="0"/>
                <a:cs typeface="Times New Roman" panose="02020603050405020304" pitchFamily="18" charset="0"/>
              </a:rPr>
              <a:t>User locations will support 3D  </a:t>
            </a:r>
          </a:p>
          <a:p>
            <a:pPr algn="just"/>
            <a:r>
              <a:rPr lang="en-US" sz="2400" dirty="0">
                <a:latin typeface="Times New Roman" panose="02020603050405020304" pitchFamily="18" charset="0"/>
                <a:cs typeface="Times New Roman" panose="02020603050405020304" pitchFamily="18" charset="0"/>
              </a:rPr>
              <a:t>The image overlay (AR) will be finished</a:t>
            </a:r>
          </a:p>
          <a:p>
            <a:pPr algn="just"/>
            <a:r>
              <a:rPr lang="en-US" sz="2400" dirty="0">
                <a:latin typeface="Times New Roman" panose="02020603050405020304" pitchFamily="18" charset="0"/>
                <a:cs typeface="Times New Roman" panose="02020603050405020304" pitchFamily="18" charset="0"/>
              </a:rPr>
              <a:t>The user interface will be designed more attractively</a:t>
            </a:r>
            <a:endParaRPr lang="en-US" sz="2400" dirty="0"/>
          </a:p>
        </p:txBody>
      </p:sp>
      <p:sp>
        <p:nvSpPr>
          <p:cNvPr id="4" name="TextBox 3">
            <a:extLst>
              <a:ext uri="{FF2B5EF4-FFF2-40B4-BE49-F238E27FC236}">
                <a16:creationId xmlns:a16="http://schemas.microsoft.com/office/drawing/2014/main" id="{4E62037E-61A8-E148-8835-EDCF0C463106}"/>
              </a:ext>
            </a:extLst>
          </p:cNvPr>
          <p:cNvSpPr txBox="1"/>
          <p:nvPr/>
        </p:nvSpPr>
        <p:spPr>
          <a:xfrm>
            <a:off x="5636029" y="2975956"/>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122300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1F1A-C9D1-E341-8254-982E71CC4BDF}"/>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3800"/>
              <a:t>DEMO</a:t>
            </a:r>
          </a:p>
        </p:txBody>
      </p:sp>
    </p:spTree>
    <p:extLst>
      <p:ext uri="{BB962C8B-B14F-4D97-AF65-F5344CB8AC3E}">
        <p14:creationId xmlns:p14="http://schemas.microsoft.com/office/powerpoint/2010/main" val="90288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EF4D-3ED4-CA45-AE1F-08CE0A2A03B5}"/>
              </a:ext>
            </a:extLst>
          </p:cNvPr>
          <p:cNvSpPr>
            <a:spLocks noGrp="1"/>
          </p:cNvSpPr>
          <p:nvPr>
            <p:ph type="title"/>
          </p:nvPr>
        </p:nvSpPr>
        <p:spPr/>
        <p:txBody>
          <a:bodyPr/>
          <a:lstStyle/>
          <a:p>
            <a:r>
              <a:rPr lang="en-US" altLang="zh-CN" dirty="0">
                <a:cs typeface="Times New Roman" panose="02020603050405020304" pitchFamily="18" charset="0"/>
              </a:rPr>
              <a:t>Introduction</a:t>
            </a:r>
            <a:endParaRPr lang="en-US" dirty="0"/>
          </a:p>
        </p:txBody>
      </p:sp>
      <p:pic>
        <p:nvPicPr>
          <p:cNvPr id="7" name="内容占位符 6" descr="图片包含 室内, 墙壁&#10;&#10;已生成极高可信度的说明">
            <a:extLst>
              <a:ext uri="{FF2B5EF4-FFF2-40B4-BE49-F238E27FC236}">
                <a16:creationId xmlns:a16="http://schemas.microsoft.com/office/drawing/2014/main" id="{A75EE44D-8A40-4F0D-AF59-4B539935281E}"/>
              </a:ext>
            </a:extLst>
          </p:cNvPr>
          <p:cNvPicPr>
            <a:picLocks noGrp="1" noChangeAspect="1"/>
          </p:cNvPicPr>
          <p:nvPr>
            <p:ph idx="1"/>
          </p:nvPr>
        </p:nvPicPr>
        <p:blipFill>
          <a:blip r:embed="rId2"/>
          <a:stretch>
            <a:fillRect/>
          </a:stretch>
        </p:blipFill>
        <p:spPr>
          <a:xfrm>
            <a:off x="737617" y="2760841"/>
            <a:ext cx="5079365" cy="2857143"/>
          </a:xfrm>
        </p:spPr>
      </p:pic>
      <p:pic>
        <p:nvPicPr>
          <p:cNvPr id="9" name="图片 8" descr="图片包含 室内, 墙壁&#10;&#10;已生成极高可信度的说明">
            <a:extLst>
              <a:ext uri="{FF2B5EF4-FFF2-40B4-BE49-F238E27FC236}">
                <a16:creationId xmlns:a16="http://schemas.microsoft.com/office/drawing/2014/main" id="{C90236A1-F6CB-4AF0-8732-8D158B7B7A35}"/>
              </a:ext>
            </a:extLst>
          </p:cNvPr>
          <p:cNvPicPr>
            <a:picLocks noChangeAspect="1"/>
          </p:cNvPicPr>
          <p:nvPr/>
        </p:nvPicPr>
        <p:blipFill>
          <a:blip r:embed="rId3"/>
          <a:stretch>
            <a:fillRect/>
          </a:stretch>
        </p:blipFill>
        <p:spPr>
          <a:xfrm>
            <a:off x="6375020" y="2760840"/>
            <a:ext cx="5079365" cy="2857143"/>
          </a:xfrm>
          <a:prstGeom prst="rect">
            <a:avLst/>
          </a:prstGeom>
        </p:spPr>
      </p:pic>
    </p:spTree>
    <p:extLst>
      <p:ext uri="{BB962C8B-B14F-4D97-AF65-F5344CB8AC3E}">
        <p14:creationId xmlns:p14="http://schemas.microsoft.com/office/powerpoint/2010/main" val="3214027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EF4D-3ED4-CA45-AE1F-08CE0A2A03B5}"/>
              </a:ext>
            </a:extLst>
          </p:cNvPr>
          <p:cNvSpPr>
            <a:spLocks noGrp="1"/>
          </p:cNvSpPr>
          <p:nvPr>
            <p:ph type="title"/>
          </p:nvPr>
        </p:nvSpPr>
        <p:spPr/>
        <p:txBody>
          <a:bodyPr/>
          <a:lstStyle/>
          <a:p>
            <a:r>
              <a:rPr lang="en-US" altLang="zh-CN" dirty="0">
                <a:cs typeface="Times New Roman" panose="02020603050405020304" pitchFamily="18" charset="0"/>
              </a:rPr>
              <a:t>Introduction</a:t>
            </a:r>
            <a:endParaRPr lang="en-US" dirty="0"/>
          </a:p>
        </p:txBody>
      </p:sp>
      <p:pic>
        <p:nvPicPr>
          <p:cNvPr id="7" name="内容占位符 6">
            <a:extLst>
              <a:ext uri="{FF2B5EF4-FFF2-40B4-BE49-F238E27FC236}">
                <a16:creationId xmlns:a16="http://schemas.microsoft.com/office/drawing/2014/main" id="{A75EE44D-8A40-4F0D-AF59-4B53993528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2231136" y="2491481"/>
            <a:ext cx="1910170" cy="3395860"/>
          </a:xfrm>
        </p:spPr>
      </p:pic>
      <p:pic>
        <p:nvPicPr>
          <p:cNvPr id="9" name="图片 8" descr="图片包含 室内, 墙壁&#10;&#10;已生成极高可信度的说明">
            <a:extLst>
              <a:ext uri="{FF2B5EF4-FFF2-40B4-BE49-F238E27FC236}">
                <a16:creationId xmlns:a16="http://schemas.microsoft.com/office/drawing/2014/main" id="{C90236A1-F6CB-4AF0-8732-8D158B7B7A35}"/>
              </a:ext>
            </a:extLst>
          </p:cNvPr>
          <p:cNvPicPr>
            <a:picLocks noChangeAspect="1"/>
          </p:cNvPicPr>
          <p:nvPr/>
        </p:nvPicPr>
        <p:blipFill>
          <a:blip r:embed="rId4"/>
          <a:stretch>
            <a:fillRect/>
          </a:stretch>
        </p:blipFill>
        <p:spPr>
          <a:xfrm>
            <a:off x="4881499" y="2760839"/>
            <a:ext cx="5079365" cy="2857143"/>
          </a:xfrm>
          <a:prstGeom prst="rect">
            <a:avLst/>
          </a:prstGeom>
        </p:spPr>
      </p:pic>
    </p:spTree>
    <p:extLst>
      <p:ext uri="{BB962C8B-B14F-4D97-AF65-F5344CB8AC3E}">
        <p14:creationId xmlns:p14="http://schemas.microsoft.com/office/powerpoint/2010/main" val="288676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AEFC-64C6-0645-93E6-23D087735C06}"/>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altLang="zh-CN" sz="5400" dirty="0">
                <a:cs typeface="Times New Roman" panose="02020603050405020304" pitchFamily="18" charset="0"/>
              </a:rPr>
              <a:t>requirements</a:t>
            </a:r>
            <a:endParaRPr lang="en-US" sz="5000" dirty="0">
              <a:cs typeface="Times New Roman" panose="02020603050405020304" pitchFamily="18" charset="0"/>
            </a:endParaRPr>
          </a:p>
        </p:txBody>
      </p:sp>
    </p:spTree>
    <p:extLst>
      <p:ext uri="{BB962C8B-B14F-4D97-AF65-F5344CB8AC3E}">
        <p14:creationId xmlns:p14="http://schemas.microsoft.com/office/powerpoint/2010/main" val="264764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34AF-76F7-5145-9D9B-E5D83A85CA31}"/>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93561E05-A796-1A49-B8B5-6E7C4E2D14BF}"/>
              </a:ext>
            </a:extLst>
          </p:cNvPr>
          <p:cNvSpPr>
            <a:spLocks noGrp="1"/>
          </p:cNvSpPr>
          <p:nvPr>
            <p:ph idx="1"/>
          </p:nvPr>
        </p:nvSpPr>
        <p:spPr/>
        <p:txBody>
          <a:bodyPr>
            <a:noAutofit/>
          </a:bodyPr>
          <a:lstStyle/>
          <a:p>
            <a:pPr algn="just"/>
            <a:r>
              <a:rPr lang="en-US" sz="2400" dirty="0">
                <a:latin typeface="Times New Roman" panose="02020603050405020304" pitchFamily="18" charset="0"/>
                <a:cs typeface="Times New Roman" panose="02020603050405020304" pitchFamily="18" charset="0"/>
              </a:rPr>
              <a:t>The ‘Log In’ function allows users to log in to the system</a:t>
            </a:r>
          </a:p>
          <a:p>
            <a:pPr algn="just"/>
            <a:r>
              <a:rPr lang="en-US" sz="2400" dirty="0">
                <a:latin typeface="Times New Roman" panose="02020603050405020304" pitchFamily="18" charset="0"/>
                <a:cs typeface="Times New Roman" panose="02020603050405020304" pitchFamily="18" charset="0"/>
              </a:rPr>
              <a:t>The ‘Log Out’ function allows users to log out of the system</a:t>
            </a:r>
          </a:p>
          <a:p>
            <a:pPr algn="just"/>
            <a:r>
              <a:rPr lang="en-US" sz="2400" dirty="0">
                <a:latin typeface="Times New Roman" panose="02020603050405020304" pitchFamily="18" charset="0"/>
                <a:cs typeface="Times New Roman" panose="02020603050405020304" pitchFamily="18" charset="0"/>
              </a:rPr>
              <a:t>The ‘Add Friends’ function allows users to add other users as friends. This add function doesn't need other users' agreement</a:t>
            </a:r>
          </a:p>
          <a:p>
            <a:pPr algn="just"/>
            <a:r>
              <a:rPr lang="en-US" sz="2400" dirty="0">
                <a:latin typeface="Times New Roman" panose="02020603050405020304" pitchFamily="18" charset="0"/>
                <a:cs typeface="Times New Roman" panose="02020603050405020304" pitchFamily="18" charset="0"/>
              </a:rPr>
              <a:t>The ‘Search Friends’ function allows users to search other users by username</a:t>
            </a:r>
          </a:p>
        </p:txBody>
      </p:sp>
    </p:spTree>
    <p:extLst>
      <p:ext uri="{BB962C8B-B14F-4D97-AF65-F5344CB8AC3E}">
        <p14:creationId xmlns:p14="http://schemas.microsoft.com/office/powerpoint/2010/main" val="1996193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34AF-76F7-5145-9D9B-E5D83A85CA31}"/>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93561E05-A796-1A49-B8B5-6E7C4E2D14BF}"/>
              </a:ext>
            </a:extLst>
          </p:cNvPr>
          <p:cNvSpPr>
            <a:spLocks noGrp="1"/>
          </p:cNvSpPr>
          <p:nvPr>
            <p:ph idx="1"/>
          </p:nvPr>
        </p:nvSpPr>
        <p:spPr/>
        <p:txBody>
          <a:bodyPr>
            <a:noAutofit/>
          </a:bodyPr>
          <a:lstStyle/>
          <a:p>
            <a:pPr algn="just"/>
            <a:r>
              <a:rPr lang="en-US" altLang="zh-CN" sz="2400" dirty="0">
                <a:latin typeface="Times New Roman" panose="02020603050405020304" pitchFamily="18" charset="0"/>
                <a:cs typeface="Times New Roman" panose="02020603050405020304" pitchFamily="18" charset="0"/>
              </a:rPr>
              <a:t>The ‘Delete Friends’ function allows users to delete friends from their friends list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‘Edit Profile’ function allows users to edit their password and portrait information. The username and email cannot be changed after registration</a:t>
            </a:r>
          </a:p>
          <a:p>
            <a:pPr algn="just"/>
            <a:r>
              <a:rPr lang="en-US" sz="2400" dirty="0">
                <a:latin typeface="Times New Roman" panose="02020603050405020304" pitchFamily="18" charset="0"/>
                <a:cs typeface="Times New Roman" panose="02020603050405020304" pitchFamily="18" charset="0"/>
              </a:rPr>
              <a:t>The ‘View Gifts’ function allows users to view their gifts. Gifts are filtered based on Sent or Received</a:t>
            </a:r>
          </a:p>
          <a:p>
            <a:pPr algn="just"/>
            <a:r>
              <a:rPr lang="en-US" sz="2400" dirty="0">
                <a:latin typeface="Times New Roman" panose="02020603050405020304" pitchFamily="18" charset="0"/>
                <a:cs typeface="Times New Roman" panose="02020603050405020304" pitchFamily="18" charset="0"/>
              </a:rPr>
              <a:t>The ‘Send Gifts’ function allows users to send virtual gifts to other users</a:t>
            </a:r>
          </a:p>
        </p:txBody>
      </p:sp>
    </p:spTree>
    <p:extLst>
      <p:ext uri="{BB962C8B-B14F-4D97-AF65-F5344CB8AC3E}">
        <p14:creationId xmlns:p14="http://schemas.microsoft.com/office/powerpoint/2010/main" val="3709527638"/>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TM10001115[[fn=包裹]]</Template>
  <TotalTime>2404</TotalTime>
  <Words>783</Words>
  <Application>Microsoft Office PowerPoint</Application>
  <PresentationFormat>宽屏</PresentationFormat>
  <Paragraphs>101</Paragraphs>
  <Slides>41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华文中宋</vt:lpstr>
      <vt:lpstr>Arial</vt:lpstr>
      <vt:lpstr>Gill Sans MT</vt:lpstr>
      <vt:lpstr>Times New Roman</vt:lpstr>
      <vt:lpstr>包裹</vt:lpstr>
      <vt:lpstr>Gift Box An Exploration of Augmented Reality</vt:lpstr>
      <vt:lpstr>Contents</vt:lpstr>
      <vt:lpstr>Introduction</vt:lpstr>
      <vt:lpstr>Introduction</vt:lpstr>
      <vt:lpstr>Introduction</vt:lpstr>
      <vt:lpstr>Introduction</vt:lpstr>
      <vt:lpstr>requirements</vt:lpstr>
      <vt:lpstr>Functional requirements</vt:lpstr>
      <vt:lpstr>Functional requirements</vt:lpstr>
      <vt:lpstr>Life Cycle Model </vt:lpstr>
      <vt:lpstr>Design</vt:lpstr>
      <vt:lpstr>System structure</vt:lpstr>
      <vt:lpstr>Database Design </vt:lpstr>
      <vt:lpstr>UI Design</vt:lpstr>
      <vt:lpstr>UI Design</vt:lpstr>
      <vt:lpstr>PowerPoint 演示文稿</vt:lpstr>
      <vt:lpstr>PowerPoint 演示文稿</vt:lpstr>
      <vt:lpstr>PowerPoint 演示文稿</vt:lpstr>
      <vt:lpstr>Ui design</vt:lpstr>
      <vt:lpstr>Ui design</vt:lpstr>
      <vt:lpstr>PowerPoint 演示文稿</vt:lpstr>
      <vt:lpstr>PowerPoint 演示文稿</vt:lpstr>
      <vt:lpstr>Web class  diagram</vt:lpstr>
      <vt:lpstr>implementation</vt:lpstr>
      <vt:lpstr>development</vt:lpstr>
      <vt:lpstr>Bmob Usage</vt:lpstr>
      <vt:lpstr>Friend table</vt:lpstr>
      <vt:lpstr>Database query</vt:lpstr>
      <vt:lpstr>User Login</vt:lpstr>
      <vt:lpstr>Image Processing Algorithms with OpenCv</vt:lpstr>
      <vt:lpstr>Gift transformation</vt:lpstr>
      <vt:lpstr>Gift transformation</vt:lpstr>
      <vt:lpstr>Region Recognition</vt:lpstr>
      <vt:lpstr>Region Recognition</vt:lpstr>
      <vt:lpstr>Region Recognition</vt:lpstr>
      <vt:lpstr>Testing</vt:lpstr>
      <vt:lpstr>PowerPoint 演示文稿</vt:lpstr>
      <vt:lpstr>PowerPoint 演示文稿</vt:lpstr>
      <vt:lpstr>Conclusion</vt:lpstr>
      <vt:lpstr>future work</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Gift Box</dc:title>
  <dc:creator>Jinhuan Lei</dc:creator>
  <cp:lastModifiedBy>Siyan Ding</cp:lastModifiedBy>
  <cp:revision>49</cp:revision>
  <dcterms:created xsi:type="dcterms:W3CDTF">2018-12-18T05:03:21Z</dcterms:created>
  <dcterms:modified xsi:type="dcterms:W3CDTF">2018-12-20T06:48:32Z</dcterms:modified>
</cp:coreProperties>
</file>